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1"/>
  </p:notesMasterIdLst>
  <p:sldIdLst>
    <p:sldId id="256" r:id="rId2"/>
    <p:sldId id="285"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16"/>
    <p:restoredTop sz="80899"/>
  </p:normalViewPr>
  <p:slideViewPr>
    <p:cSldViewPr snapToGrid="0">
      <p:cViewPr varScale="1">
        <p:scale>
          <a:sx n="121" d="100"/>
          <a:sy n="121" d="100"/>
        </p:scale>
        <p:origin x="349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txBox="1"/>
          <p:nvPr/>
        </p:nvSpPr>
        <p:spPr>
          <a:xfrm>
            <a:off x="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txBox="1"/>
          <p:nvPr/>
        </p:nvSpPr>
        <p:spPr>
          <a:xfrm>
            <a:off x="388620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 name="Google Shape;6;n"/>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914400" y="4343400"/>
            <a:ext cx="5027613" cy="41132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p:nvPr/>
        </p:nvSpPr>
        <p:spPr>
          <a:xfrm>
            <a:off x="0" y="8683625"/>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n"/>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a:t>
            </a:fld>
            <a:endParaRPr sz="12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a:t>
            </a:fld>
            <a:endParaRPr sz="1200">
              <a:solidFill>
                <a:srgbClr val="000000"/>
              </a:solidFill>
              <a:latin typeface="Times New Roman"/>
              <a:ea typeface="Times New Roman"/>
              <a:cs typeface="Times New Roman"/>
              <a:sym typeface="Times New Roman"/>
            </a:endParaRPr>
          </a:p>
        </p:txBody>
      </p:sp>
      <p:sp>
        <p:nvSpPr>
          <p:cNvPr id="65" name="Google Shape;65;p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a:t>
            </a:fld>
            <a:endParaRPr sz="1200" b="0" i="0" u="none" strike="noStrike" cap="none">
              <a:solidFill>
                <a:srgbClr val="000000"/>
              </a:solidFill>
              <a:latin typeface="Times New Roman"/>
              <a:ea typeface="Times New Roman"/>
              <a:cs typeface="Times New Roman"/>
              <a:sym typeface="Times New Roman"/>
            </a:endParaRPr>
          </a:p>
        </p:txBody>
      </p:sp>
      <p:sp>
        <p:nvSpPr>
          <p:cNvPr id="66" name="Google Shape;66;p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7" name="Google Shape;67;p1: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68" name="Google Shape;68;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10</a:t>
            </a:fld>
            <a:endParaRPr sz="1200">
              <a:solidFill>
                <a:srgbClr val="000000"/>
              </a:solidFill>
              <a:latin typeface="Times New Roman"/>
              <a:ea typeface="Times New Roman"/>
              <a:cs typeface="Times New Roman"/>
              <a:sym typeface="Times New Roman"/>
            </a:endParaRPr>
          </a:p>
        </p:txBody>
      </p:sp>
      <p:sp>
        <p:nvSpPr>
          <p:cNvPr id="156" name="Google Shape;156;p1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
        <p:nvSpPr>
          <p:cNvPr id="157" name="Google Shape;157;p1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58" name="Google Shape;158;p1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9" name="Google Shape;159;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11</a:t>
            </a:fld>
            <a:endParaRPr sz="1200">
              <a:solidFill>
                <a:srgbClr val="000000"/>
              </a:solidFill>
              <a:latin typeface="Times New Roman"/>
              <a:ea typeface="Times New Roman"/>
              <a:cs typeface="Times New Roman"/>
              <a:sym typeface="Times New Roman"/>
            </a:endParaRPr>
          </a:p>
        </p:txBody>
      </p:sp>
      <p:sp>
        <p:nvSpPr>
          <p:cNvPr id="165" name="Google Shape;165;p1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166" name="Google Shape;166;p1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67" name="Google Shape;167;p1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68" name="Google Shape;16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12</a:t>
            </a:fld>
            <a:endParaRPr sz="1200">
              <a:solidFill>
                <a:srgbClr val="000000"/>
              </a:solidFill>
              <a:latin typeface="Times New Roman"/>
              <a:ea typeface="Times New Roman"/>
              <a:cs typeface="Times New Roman"/>
              <a:sym typeface="Times New Roman"/>
            </a:endParaRPr>
          </a:p>
        </p:txBody>
      </p:sp>
      <p:sp>
        <p:nvSpPr>
          <p:cNvPr id="174" name="Google Shape;174;p1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
        <p:nvSpPr>
          <p:cNvPr id="175" name="Google Shape;17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76" name="Google Shape;176;p12: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77" name="Google Shape;177;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13</a:t>
            </a:fld>
            <a:endParaRPr sz="1200">
              <a:solidFill>
                <a:srgbClr val="000000"/>
              </a:solidFill>
              <a:latin typeface="Times New Roman"/>
              <a:ea typeface="Times New Roman"/>
              <a:cs typeface="Times New Roman"/>
              <a:sym typeface="Times New Roman"/>
            </a:endParaRPr>
          </a:p>
        </p:txBody>
      </p:sp>
      <p:sp>
        <p:nvSpPr>
          <p:cNvPr id="183" name="Google Shape;183;p1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
        <p:nvSpPr>
          <p:cNvPr id="184" name="Google Shape;184;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85" name="Google Shape;185;p1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86" name="Google Shape;186;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14</a:t>
            </a:fld>
            <a:endParaRPr sz="1200">
              <a:solidFill>
                <a:srgbClr val="000000"/>
              </a:solidFill>
              <a:latin typeface="Times New Roman"/>
              <a:ea typeface="Times New Roman"/>
              <a:cs typeface="Times New Roman"/>
              <a:sym typeface="Times New Roman"/>
            </a:endParaRPr>
          </a:p>
        </p:txBody>
      </p:sp>
      <p:sp>
        <p:nvSpPr>
          <p:cNvPr id="192" name="Google Shape;192;p1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
        <p:nvSpPr>
          <p:cNvPr id="193" name="Google Shape;193;p1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94" name="Google Shape;194;p1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95" name="Google Shape;195;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15</a:t>
            </a:fld>
            <a:endParaRPr sz="1200">
              <a:solidFill>
                <a:srgbClr val="000000"/>
              </a:solidFill>
              <a:latin typeface="Times New Roman"/>
              <a:ea typeface="Times New Roman"/>
              <a:cs typeface="Times New Roman"/>
              <a:sym typeface="Times New Roman"/>
            </a:endParaRPr>
          </a:p>
        </p:txBody>
      </p:sp>
      <p:sp>
        <p:nvSpPr>
          <p:cNvPr id="201" name="Google Shape;201;p1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
        <p:nvSpPr>
          <p:cNvPr id="202" name="Google Shape;202;p1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03" name="Google Shape;203;p1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04" name="Google Shape;204;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16</a:t>
            </a:fld>
            <a:endParaRPr sz="1200">
              <a:solidFill>
                <a:srgbClr val="000000"/>
              </a:solidFill>
              <a:latin typeface="Times New Roman"/>
              <a:ea typeface="Times New Roman"/>
              <a:cs typeface="Times New Roman"/>
              <a:sym typeface="Times New Roman"/>
            </a:endParaRPr>
          </a:p>
        </p:txBody>
      </p:sp>
      <p:sp>
        <p:nvSpPr>
          <p:cNvPr id="210" name="Google Shape;210;p1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16</a:t>
            </a:fld>
            <a:endParaRPr sz="1200" b="0" i="0" u="none" strike="noStrike" cap="none">
              <a:solidFill>
                <a:srgbClr val="000000"/>
              </a:solidFill>
              <a:latin typeface="Times New Roman"/>
              <a:ea typeface="Times New Roman"/>
              <a:cs typeface="Times New Roman"/>
              <a:sym typeface="Times New Roman"/>
            </a:endParaRPr>
          </a:p>
        </p:txBody>
      </p:sp>
      <p:sp>
        <p:nvSpPr>
          <p:cNvPr id="211" name="Google Shape;211;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12" name="Google Shape;212;p1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Y Jaguar va a quedar obsoleto por Seguois, que lo superará en un orden de magnitud.</a:t>
            </a:r>
            <a:endParaRPr/>
          </a:p>
        </p:txBody>
      </p:sp>
      <p:sp>
        <p:nvSpPr>
          <p:cNvPr id="213" name="Google Shape;213;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17</a:t>
            </a:fld>
            <a:endParaRPr sz="1200">
              <a:solidFill>
                <a:srgbClr val="000000"/>
              </a:solidFill>
              <a:latin typeface="Times New Roman"/>
              <a:ea typeface="Times New Roman"/>
              <a:cs typeface="Times New Roman"/>
              <a:sym typeface="Times New Roman"/>
            </a:endParaRPr>
          </a:p>
        </p:txBody>
      </p:sp>
      <p:sp>
        <p:nvSpPr>
          <p:cNvPr id="225" name="Google Shape;225;p1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
        <p:nvSpPr>
          <p:cNvPr id="226" name="Google Shape;226;p1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7" name="Google Shape;227;p1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endParaRPr/>
          </a:p>
        </p:txBody>
      </p:sp>
      <p:sp>
        <p:nvSpPr>
          <p:cNvPr id="228" name="Google Shape;22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18</a:t>
            </a:fld>
            <a:endParaRPr sz="1200">
              <a:solidFill>
                <a:srgbClr val="000000"/>
              </a:solidFill>
              <a:latin typeface="Times New Roman"/>
              <a:ea typeface="Times New Roman"/>
              <a:cs typeface="Times New Roman"/>
              <a:sym typeface="Times New Roman"/>
            </a:endParaRPr>
          </a:p>
        </p:txBody>
      </p:sp>
      <p:sp>
        <p:nvSpPr>
          <p:cNvPr id="238" name="Google Shape;238;p1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18</a:t>
            </a:fld>
            <a:endParaRPr sz="1200" b="0" i="0" u="none" strike="noStrike" cap="none">
              <a:solidFill>
                <a:srgbClr val="000000"/>
              </a:solidFill>
              <a:latin typeface="Times New Roman"/>
              <a:ea typeface="Times New Roman"/>
              <a:cs typeface="Times New Roman"/>
              <a:sym typeface="Times New Roman"/>
            </a:endParaRPr>
          </a:p>
        </p:txBody>
      </p:sp>
      <p:sp>
        <p:nvSpPr>
          <p:cNvPr id="239" name="Google Shape;239;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1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este contexto innovador nace la Ecoinformática.</a:t>
            </a:r>
            <a:endParaRPr/>
          </a:p>
        </p:txBody>
      </p:sp>
      <p:sp>
        <p:nvSpPr>
          <p:cNvPr id="241" name="Google Shape;241;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19</a:t>
            </a:fld>
            <a:endParaRPr sz="1200">
              <a:solidFill>
                <a:srgbClr val="000000"/>
              </a:solidFill>
              <a:latin typeface="Times New Roman"/>
              <a:ea typeface="Times New Roman"/>
              <a:cs typeface="Times New Roman"/>
              <a:sym typeface="Times New Roman"/>
            </a:endParaRPr>
          </a:p>
        </p:txBody>
      </p:sp>
      <p:sp>
        <p:nvSpPr>
          <p:cNvPr id="252" name="Google Shape;252;p1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19</a:t>
            </a:fld>
            <a:endParaRPr sz="1200" b="0" i="0" u="none" strike="noStrike" cap="none">
              <a:solidFill>
                <a:srgbClr val="000000"/>
              </a:solidFill>
              <a:latin typeface="Times New Roman"/>
              <a:ea typeface="Times New Roman"/>
              <a:cs typeface="Times New Roman"/>
              <a:sym typeface="Times New Roman"/>
            </a:endParaRPr>
          </a:p>
        </p:txBody>
      </p:sp>
      <p:sp>
        <p:nvSpPr>
          <p:cNvPr id="253" name="Google Shape;253;p1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54" name="Google Shape;254;p1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55" name="Google Shape;25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8" name="Google Shape;24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20</a:t>
            </a:fld>
            <a:endParaRPr sz="1200">
              <a:solidFill>
                <a:srgbClr val="000000"/>
              </a:solidFill>
              <a:latin typeface="Times New Roman"/>
              <a:ea typeface="Times New Roman"/>
              <a:cs typeface="Times New Roman"/>
              <a:sym typeface="Times New Roman"/>
            </a:endParaRPr>
          </a:p>
        </p:txBody>
      </p:sp>
      <p:sp>
        <p:nvSpPr>
          <p:cNvPr id="261" name="Google Shape;261;p2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20</a:t>
            </a:fld>
            <a:endParaRPr sz="1200" b="0" i="0" u="none" strike="noStrike" cap="none">
              <a:solidFill>
                <a:srgbClr val="000000"/>
              </a:solidFill>
              <a:latin typeface="Times New Roman"/>
              <a:ea typeface="Times New Roman"/>
              <a:cs typeface="Times New Roman"/>
              <a:sym typeface="Times New Roman"/>
            </a:endParaRPr>
          </a:p>
        </p:txBody>
      </p:sp>
      <p:sp>
        <p:nvSpPr>
          <p:cNvPr id="262" name="Google Shape;262;p2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63" name="Google Shape;263;p2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64" name="Google Shape;264;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21</a:t>
            </a:fld>
            <a:endParaRPr sz="1200">
              <a:solidFill>
                <a:srgbClr val="000000"/>
              </a:solidFill>
              <a:latin typeface="Times New Roman"/>
              <a:ea typeface="Times New Roman"/>
              <a:cs typeface="Times New Roman"/>
              <a:sym typeface="Times New Roman"/>
            </a:endParaRPr>
          </a:p>
        </p:txBody>
      </p:sp>
      <p:sp>
        <p:nvSpPr>
          <p:cNvPr id="270" name="Google Shape;270;p2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21</a:t>
            </a:fld>
            <a:endParaRPr sz="1200" b="0" i="0" u="none" strike="noStrike" cap="none">
              <a:solidFill>
                <a:srgbClr val="000000"/>
              </a:solidFill>
              <a:latin typeface="Times New Roman"/>
              <a:ea typeface="Times New Roman"/>
              <a:cs typeface="Times New Roman"/>
              <a:sym typeface="Times New Roman"/>
            </a:endParaRPr>
          </a:p>
        </p:txBody>
      </p:sp>
      <p:sp>
        <p:nvSpPr>
          <p:cNvPr id="271" name="Google Shape;271;p2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72" name="Google Shape;272;p2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73" name="Google Shape;273;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22</a:t>
            </a:fld>
            <a:endParaRPr sz="1200">
              <a:solidFill>
                <a:srgbClr val="000000"/>
              </a:solidFill>
              <a:latin typeface="Times New Roman"/>
              <a:ea typeface="Times New Roman"/>
              <a:cs typeface="Times New Roman"/>
              <a:sym typeface="Times New Roman"/>
            </a:endParaRPr>
          </a:p>
        </p:txBody>
      </p:sp>
      <p:sp>
        <p:nvSpPr>
          <p:cNvPr id="293" name="Google Shape;293;p2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22</a:t>
            </a:fld>
            <a:endParaRPr sz="1200" b="0" i="0" u="none" strike="noStrike" cap="none">
              <a:solidFill>
                <a:srgbClr val="000000"/>
              </a:solidFill>
              <a:latin typeface="Times New Roman"/>
              <a:ea typeface="Times New Roman"/>
              <a:cs typeface="Times New Roman"/>
              <a:sym typeface="Times New Roman"/>
            </a:endParaRPr>
          </a:p>
        </p:txBody>
      </p:sp>
      <p:sp>
        <p:nvSpPr>
          <p:cNvPr id="294" name="Google Shape;294;p2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95" name="Google Shape;295;p22: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dirty="0">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dirty="0">
                <a:solidFill>
                  <a:srgbClr val="000000"/>
                </a:solidFill>
                <a:latin typeface="Times New Roman"/>
                <a:ea typeface="Times New Roman"/>
                <a:cs typeface="Times New Roman"/>
                <a:sym typeface="Times New Roman"/>
              </a:rPr>
              <a:t>La </a:t>
            </a:r>
            <a:r>
              <a:rPr lang="es-ES" sz="1200" b="0" i="0" u="none" strike="noStrike" cap="none" dirty="0" err="1">
                <a:solidFill>
                  <a:srgbClr val="000000"/>
                </a:solidFill>
                <a:latin typeface="Times New Roman"/>
                <a:ea typeface="Times New Roman"/>
                <a:cs typeface="Times New Roman"/>
                <a:sym typeface="Times New Roman"/>
              </a:rPr>
              <a:t>Ecoinformática</a:t>
            </a:r>
            <a:r>
              <a:rPr lang="es-ES" sz="1200" b="0" i="0" u="none" strike="noStrike" cap="none" dirty="0">
                <a:solidFill>
                  <a:srgbClr val="000000"/>
                </a:solidFill>
                <a:latin typeface="Times New Roman"/>
                <a:ea typeface="Times New Roman"/>
                <a:cs typeface="Times New Roman"/>
                <a:sym typeface="Times New Roman"/>
              </a:rPr>
              <a:t> la integración de la Ciencia de la Información con la Ecología.</a:t>
            </a:r>
            <a:endParaRPr dirty="0"/>
          </a:p>
          <a:p>
            <a:pPr marL="0" marR="0" lvl="0" indent="0" algn="l" rtl="0">
              <a:lnSpc>
                <a:spcPct val="93000"/>
              </a:lnSpc>
              <a:spcBef>
                <a:spcPts val="450"/>
              </a:spcBef>
              <a:spcAft>
                <a:spcPts val="0"/>
              </a:spcAft>
              <a:buSzPts val="1400"/>
              <a:buNone/>
            </a:pPr>
            <a:r>
              <a:rPr lang="es-ES" sz="1200" b="0" i="0" u="none" strike="noStrike" cap="none" dirty="0">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dirty="0"/>
          </a:p>
          <a:p>
            <a:pPr marL="0" marR="0" lvl="0" indent="0" algn="l" rtl="0">
              <a:lnSpc>
                <a:spcPct val="93000"/>
              </a:lnSpc>
              <a:spcBef>
                <a:spcPts val="450"/>
              </a:spcBef>
              <a:spcAft>
                <a:spcPts val="0"/>
              </a:spcAft>
              <a:buSzPts val="1400"/>
              <a:buNone/>
            </a:pPr>
            <a:r>
              <a:rPr lang="es-ES" sz="1200" b="0" i="0" u="none" strike="noStrike" cap="none" dirty="0">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dirty="0"/>
          </a:p>
          <a:p>
            <a:pPr marL="0" marR="0" lvl="0" indent="0" algn="l" rtl="0">
              <a:lnSpc>
                <a:spcPct val="93000"/>
              </a:lnSpc>
              <a:spcBef>
                <a:spcPts val="450"/>
              </a:spcBef>
              <a:spcAft>
                <a:spcPts val="0"/>
              </a:spcAft>
              <a:buSzPts val="1400"/>
              <a:buNone/>
            </a:pPr>
            <a:r>
              <a:rPr lang="es-ES" sz="1200" b="0" i="0" u="none" strike="noStrike" cap="none" dirty="0">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dirty="0"/>
          </a:p>
          <a:p>
            <a:pPr marL="0" marR="0" lvl="0" indent="0" algn="l" rtl="0">
              <a:lnSpc>
                <a:spcPct val="93000"/>
              </a:lnSpc>
              <a:spcBef>
                <a:spcPts val="450"/>
              </a:spcBef>
              <a:spcAft>
                <a:spcPts val="0"/>
              </a:spcAft>
              <a:buSzPts val="1400"/>
              <a:buNone/>
            </a:pPr>
            <a:endParaRPr sz="1200" b="0" i="0" u="none" strike="noStrike" cap="none" dirty="0">
              <a:solidFill>
                <a:srgbClr val="000000"/>
              </a:solidFill>
              <a:latin typeface="Times New Roman"/>
              <a:ea typeface="Times New Roman"/>
              <a:cs typeface="Times New Roman"/>
              <a:sym typeface="Times New Roman"/>
            </a:endParaRPr>
          </a:p>
        </p:txBody>
      </p:sp>
      <p:sp>
        <p:nvSpPr>
          <p:cNvPr id="296" name="Google Shape;296;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23</a:t>
            </a:fld>
            <a:endParaRPr sz="1200">
              <a:solidFill>
                <a:srgbClr val="000000"/>
              </a:solidFill>
              <a:latin typeface="Times New Roman"/>
              <a:ea typeface="Times New Roman"/>
              <a:cs typeface="Times New Roman"/>
              <a:sym typeface="Times New Roman"/>
            </a:endParaRPr>
          </a:p>
        </p:txBody>
      </p:sp>
      <p:sp>
        <p:nvSpPr>
          <p:cNvPr id="312" name="Google Shape;312;p2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23</a:t>
            </a:fld>
            <a:endParaRPr sz="1200" b="0" i="0" u="none" strike="noStrike" cap="none">
              <a:solidFill>
                <a:srgbClr val="000000"/>
              </a:solidFill>
              <a:latin typeface="Times New Roman"/>
              <a:ea typeface="Times New Roman"/>
              <a:cs typeface="Times New Roman"/>
              <a:sym typeface="Times New Roman"/>
            </a:endParaRPr>
          </a:p>
        </p:txBody>
      </p:sp>
      <p:sp>
        <p:nvSpPr>
          <p:cNvPr id="313" name="Google Shape;313;p2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14" name="Google Shape;314;p23: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15" name="Google Shape;315;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24</a:t>
            </a:fld>
            <a:endParaRPr sz="1200">
              <a:solidFill>
                <a:srgbClr val="000000"/>
              </a:solidFill>
              <a:latin typeface="Times New Roman"/>
              <a:ea typeface="Times New Roman"/>
              <a:cs typeface="Times New Roman"/>
              <a:sym typeface="Times New Roman"/>
            </a:endParaRPr>
          </a:p>
        </p:txBody>
      </p:sp>
      <p:sp>
        <p:nvSpPr>
          <p:cNvPr id="328" name="Google Shape;328;p2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24</a:t>
            </a:fld>
            <a:endParaRPr sz="1200" b="0" i="0" u="none" strike="noStrike" cap="none">
              <a:solidFill>
                <a:srgbClr val="000000"/>
              </a:solidFill>
              <a:latin typeface="Times New Roman"/>
              <a:ea typeface="Times New Roman"/>
              <a:cs typeface="Times New Roman"/>
              <a:sym typeface="Times New Roman"/>
            </a:endParaRPr>
          </a:p>
        </p:txBody>
      </p:sp>
      <p:sp>
        <p:nvSpPr>
          <p:cNvPr id="329" name="Google Shape;329;p2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30" name="Google Shape;330;p2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31" name="Google Shape;331;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25</a:t>
            </a:fld>
            <a:endParaRPr sz="1200">
              <a:solidFill>
                <a:srgbClr val="000000"/>
              </a:solidFill>
              <a:latin typeface="Times New Roman"/>
              <a:ea typeface="Times New Roman"/>
              <a:cs typeface="Times New Roman"/>
              <a:sym typeface="Times New Roman"/>
            </a:endParaRPr>
          </a:p>
        </p:txBody>
      </p:sp>
      <p:sp>
        <p:nvSpPr>
          <p:cNvPr id="352" name="Google Shape;352;p2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25</a:t>
            </a:fld>
            <a:endParaRPr sz="1200" b="0" i="0" u="none" strike="noStrike" cap="none">
              <a:solidFill>
                <a:srgbClr val="000000"/>
              </a:solidFill>
              <a:latin typeface="Times New Roman"/>
              <a:ea typeface="Times New Roman"/>
              <a:cs typeface="Times New Roman"/>
              <a:sym typeface="Times New Roman"/>
            </a:endParaRPr>
          </a:p>
        </p:txBody>
      </p:sp>
      <p:sp>
        <p:nvSpPr>
          <p:cNvPr id="353" name="Google Shape;353;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25: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55" name="Google Shape;355;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26</a:t>
            </a:fld>
            <a:endParaRPr sz="1200">
              <a:solidFill>
                <a:srgbClr val="000000"/>
              </a:solidFill>
              <a:latin typeface="Times New Roman"/>
              <a:ea typeface="Times New Roman"/>
              <a:cs typeface="Times New Roman"/>
              <a:sym typeface="Times New Roman"/>
            </a:endParaRPr>
          </a:p>
        </p:txBody>
      </p:sp>
      <p:sp>
        <p:nvSpPr>
          <p:cNvPr id="361" name="Google Shape;361;p2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26</a:t>
            </a:fld>
            <a:endParaRPr sz="1200" b="0" i="0" u="none" strike="noStrike" cap="none">
              <a:solidFill>
                <a:srgbClr val="000000"/>
              </a:solidFill>
              <a:latin typeface="Times New Roman"/>
              <a:ea typeface="Times New Roman"/>
              <a:cs typeface="Times New Roman"/>
              <a:sym typeface="Times New Roman"/>
            </a:endParaRPr>
          </a:p>
        </p:txBody>
      </p:sp>
      <p:sp>
        <p:nvSpPr>
          <p:cNvPr id="362" name="Google Shape;362;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63" name="Google Shape;363;p26: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64" name="Google Shape;364;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27</a:t>
            </a:fld>
            <a:endParaRPr sz="1200">
              <a:solidFill>
                <a:srgbClr val="000000"/>
              </a:solidFill>
              <a:latin typeface="Times New Roman"/>
              <a:ea typeface="Times New Roman"/>
              <a:cs typeface="Times New Roman"/>
              <a:sym typeface="Times New Roman"/>
            </a:endParaRPr>
          </a:p>
        </p:txBody>
      </p:sp>
      <p:sp>
        <p:nvSpPr>
          <p:cNvPr id="370" name="Google Shape;370;p2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27</a:t>
            </a:fld>
            <a:endParaRPr sz="1200" b="0" i="0" u="none" strike="noStrike" cap="none">
              <a:solidFill>
                <a:srgbClr val="000000"/>
              </a:solidFill>
              <a:latin typeface="Times New Roman"/>
              <a:ea typeface="Times New Roman"/>
              <a:cs typeface="Times New Roman"/>
              <a:sym typeface="Times New Roman"/>
            </a:endParaRPr>
          </a:p>
        </p:txBody>
      </p:sp>
      <p:sp>
        <p:nvSpPr>
          <p:cNvPr id="371" name="Google Shape;371;p2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72" name="Google Shape;372;p27: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73" name="Google Shape;373;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28</a:t>
            </a:fld>
            <a:endParaRPr sz="1200">
              <a:solidFill>
                <a:srgbClr val="000000"/>
              </a:solidFill>
              <a:latin typeface="Times New Roman"/>
              <a:ea typeface="Times New Roman"/>
              <a:cs typeface="Times New Roman"/>
              <a:sym typeface="Times New Roman"/>
            </a:endParaRPr>
          </a:p>
        </p:txBody>
      </p:sp>
      <p:sp>
        <p:nvSpPr>
          <p:cNvPr id="396" name="Google Shape;396;p2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28</a:t>
            </a:fld>
            <a:endParaRPr sz="1200" b="0" i="0" u="none" strike="noStrike" cap="none">
              <a:solidFill>
                <a:srgbClr val="000000"/>
              </a:solidFill>
              <a:latin typeface="Times New Roman"/>
              <a:ea typeface="Times New Roman"/>
              <a:cs typeface="Times New Roman"/>
              <a:sym typeface="Times New Roman"/>
            </a:endParaRPr>
          </a:p>
        </p:txBody>
      </p:sp>
      <p:sp>
        <p:nvSpPr>
          <p:cNvPr id="397" name="Google Shape;397;p2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98" name="Google Shape;398;p2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99" name="Google Shape;399;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29</a:t>
            </a:fld>
            <a:endParaRPr sz="1200">
              <a:solidFill>
                <a:srgbClr val="000000"/>
              </a:solidFill>
              <a:latin typeface="Times New Roman"/>
              <a:ea typeface="Times New Roman"/>
              <a:cs typeface="Times New Roman"/>
              <a:sym typeface="Times New Roman"/>
            </a:endParaRPr>
          </a:p>
        </p:txBody>
      </p:sp>
      <p:sp>
        <p:nvSpPr>
          <p:cNvPr id="405" name="Google Shape;405;p2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29</a:t>
            </a:fld>
            <a:endParaRPr sz="1200" b="0" i="0" u="none" strike="noStrike" cap="none">
              <a:solidFill>
                <a:srgbClr val="000000"/>
              </a:solidFill>
              <a:latin typeface="Times New Roman"/>
              <a:ea typeface="Times New Roman"/>
              <a:cs typeface="Times New Roman"/>
              <a:sym typeface="Times New Roman"/>
            </a:endParaRPr>
          </a:p>
        </p:txBody>
      </p:sp>
      <p:sp>
        <p:nvSpPr>
          <p:cNvPr id="406" name="Google Shape;406;p2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07" name="Google Shape;407;p29: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408" name="Google Shape;408;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3</a:t>
            </a:fld>
            <a:endParaRPr sz="1200">
              <a:solidFill>
                <a:srgbClr val="000000"/>
              </a:solidFill>
              <a:latin typeface="Times New Roman"/>
              <a:ea typeface="Times New Roman"/>
              <a:cs typeface="Times New Roman"/>
              <a:sym typeface="Times New Roman"/>
            </a:endParaRPr>
          </a:p>
        </p:txBody>
      </p:sp>
      <p:sp>
        <p:nvSpPr>
          <p:cNvPr id="91" name="Google Shape;91;p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3</a:t>
            </a:fld>
            <a:endParaRPr sz="1200" b="0" i="0" u="none" strike="noStrike" cap="none">
              <a:solidFill>
                <a:srgbClr val="000000"/>
              </a:solidFill>
              <a:latin typeface="Times New Roman"/>
              <a:ea typeface="Times New Roman"/>
              <a:cs typeface="Times New Roman"/>
              <a:sym typeface="Times New Roman"/>
            </a:endParaRPr>
          </a:p>
        </p:txBody>
      </p:sp>
      <p:sp>
        <p:nvSpPr>
          <p:cNvPr id="92" name="Google Shape;92;p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3" name="Google Shape;93;p3: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94" name="Google Shape;94;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4</a:t>
            </a:fld>
            <a:endParaRPr sz="1200">
              <a:solidFill>
                <a:srgbClr val="000000"/>
              </a:solidFill>
              <a:latin typeface="Times New Roman"/>
              <a:ea typeface="Times New Roman"/>
              <a:cs typeface="Times New Roman"/>
              <a:sym typeface="Times New Roman"/>
            </a:endParaRPr>
          </a:p>
        </p:txBody>
      </p:sp>
      <p:sp>
        <p:nvSpPr>
          <p:cNvPr id="101" name="Google Shape;101;p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4</a:t>
            </a:fld>
            <a:endParaRPr sz="1200" b="0" i="0" u="none" strike="noStrike" cap="none">
              <a:solidFill>
                <a:srgbClr val="000000"/>
              </a:solidFill>
              <a:latin typeface="Times New Roman"/>
              <a:ea typeface="Times New Roman"/>
              <a:cs typeface="Times New Roman"/>
              <a:sym typeface="Times New Roman"/>
            </a:endParaRPr>
          </a:p>
        </p:txBody>
      </p:sp>
      <p:sp>
        <p:nvSpPr>
          <p:cNvPr id="102" name="Google Shape;102;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03" name="Google Shape;103;p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04" name="Google Shape;104;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5</a:t>
            </a:fld>
            <a:endParaRPr sz="1200">
              <a:solidFill>
                <a:srgbClr val="000000"/>
              </a:solidFill>
              <a:latin typeface="Times New Roman"/>
              <a:ea typeface="Times New Roman"/>
              <a:cs typeface="Times New Roman"/>
              <a:sym typeface="Times New Roman"/>
            </a:endParaRPr>
          </a:p>
        </p:txBody>
      </p:sp>
      <p:sp>
        <p:nvSpPr>
          <p:cNvPr id="111" name="Google Shape;111;p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
        <p:nvSpPr>
          <p:cNvPr id="112" name="Google Shape;112;p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13" name="Google Shape;113;p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14" name="Google Shape;114;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6</a:t>
            </a:fld>
            <a:endParaRPr sz="1200">
              <a:solidFill>
                <a:srgbClr val="000000"/>
              </a:solidFill>
              <a:latin typeface="Times New Roman"/>
              <a:ea typeface="Times New Roman"/>
              <a:cs typeface="Times New Roman"/>
              <a:sym typeface="Times New Roman"/>
            </a:endParaRPr>
          </a:p>
        </p:txBody>
      </p:sp>
      <p:sp>
        <p:nvSpPr>
          <p:cNvPr id="120" name="Google Shape;120;p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121" name="Google Shape;121;p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2" name="Google Shape;122;p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23" name="Google Shape;123;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7</a:t>
            </a:fld>
            <a:endParaRPr sz="1200">
              <a:solidFill>
                <a:srgbClr val="000000"/>
              </a:solidFill>
              <a:latin typeface="Times New Roman"/>
              <a:ea typeface="Times New Roman"/>
              <a:cs typeface="Times New Roman"/>
              <a:sym typeface="Times New Roman"/>
            </a:endParaRPr>
          </a:p>
        </p:txBody>
      </p:sp>
      <p:sp>
        <p:nvSpPr>
          <p:cNvPr id="129" name="Google Shape;129;p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130" name="Google Shape;130;p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31" name="Google Shape;131;p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32" name="Google Shape;132;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8</a:t>
            </a:fld>
            <a:endParaRPr sz="1200">
              <a:solidFill>
                <a:srgbClr val="000000"/>
              </a:solidFill>
              <a:latin typeface="Times New Roman"/>
              <a:ea typeface="Times New Roman"/>
              <a:cs typeface="Times New Roman"/>
              <a:sym typeface="Times New Roman"/>
            </a:endParaRPr>
          </a:p>
        </p:txBody>
      </p:sp>
      <p:sp>
        <p:nvSpPr>
          <p:cNvPr id="138" name="Google Shape;138;p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
        <p:nvSpPr>
          <p:cNvPr id="139" name="Google Shape;139;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0" name="Google Shape;140;p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41" name="Google Shape;141;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9</a:t>
            </a:fld>
            <a:endParaRPr sz="1200">
              <a:solidFill>
                <a:srgbClr val="000000"/>
              </a:solidFill>
              <a:latin typeface="Times New Roman"/>
              <a:ea typeface="Times New Roman"/>
              <a:cs typeface="Times New Roman"/>
              <a:sym typeface="Times New Roman"/>
            </a:endParaRPr>
          </a:p>
        </p:txBody>
      </p:sp>
      <p:sp>
        <p:nvSpPr>
          <p:cNvPr id="147" name="Google Shape;147;p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
        <p:nvSpPr>
          <p:cNvPr id="148" name="Google Shape;148;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9" name="Google Shape;149;p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0" name="Google Shape;150;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5" name="Google Shape;15;p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2" name="Google Shape;52;p11"/>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3" name="Google Shape;53;p11"/>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54" name="Google Shape;54;p11"/>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7" name="Google Shape;57;p12"/>
          <p:cNvSpPr txBox="1">
            <a:spLocks noGrp="1"/>
          </p:cNvSpPr>
          <p:nvPr>
            <p:ph type="body" idx="1"/>
          </p:nvPr>
        </p:nvSpPr>
        <p:spPr>
          <a:xfrm rot="5400000">
            <a:off x="2582863" y="84138"/>
            <a:ext cx="3976688" cy="77708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8" name="Google Shape;58;p1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4738688" y="2239963"/>
            <a:ext cx="5494338" cy="1941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61" name="Google Shape;61;p13"/>
          <p:cNvSpPr txBox="1">
            <a:spLocks noGrp="1"/>
          </p:cNvSpPr>
          <p:nvPr>
            <p:ph type="body" idx="1"/>
          </p:nvPr>
        </p:nvSpPr>
        <p:spPr>
          <a:xfrm rot="5400000">
            <a:off x="777081" y="372269"/>
            <a:ext cx="5494338" cy="5676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62" name="Google Shape;62;p1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8" name="Google Shape;18;p3"/>
          <p:cNvSpPr txBox="1">
            <a:spLocks noGrp="1"/>
          </p:cNvSpPr>
          <p:nvPr>
            <p:ph type="body" idx="1"/>
          </p:nvPr>
        </p:nvSpPr>
        <p:spPr>
          <a:xfrm>
            <a:off x="685800" y="1981200"/>
            <a:ext cx="77708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19" name="Google Shape;19;p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2" name="Google Shape;22;p4"/>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5" name="Google Shape;25;p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26" name="Google Shape;26;p5"/>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0"/>
              </a:spcBef>
              <a:spcAft>
                <a:spcPts val="0"/>
              </a:spcAft>
              <a:buClr>
                <a:srgbClr val="000000"/>
              </a:buClr>
              <a:buSzPts val="1400"/>
              <a:buFont typeface="Arial"/>
              <a:buNone/>
              <a:defRPr sz="4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9" name="Google Shape;29;p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6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endParaRPr/>
          </a:p>
        </p:txBody>
      </p:sp>
      <p:sp>
        <p:nvSpPr>
          <p:cNvPr id="30" name="Google Shape;30;p6"/>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3" name="Google Shape;33;p7"/>
          <p:cNvSpPr txBox="1">
            <a:spLocks noGrp="1"/>
          </p:cNvSpPr>
          <p:nvPr>
            <p:ph type="body" idx="1"/>
          </p:nvPr>
        </p:nvSpPr>
        <p:spPr>
          <a:xfrm>
            <a:off x="685800" y="1981200"/>
            <a:ext cx="38084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4" name="Google Shape;34;p7"/>
          <p:cNvSpPr txBox="1">
            <a:spLocks noGrp="1"/>
          </p:cNvSpPr>
          <p:nvPr>
            <p:ph type="body" idx="2"/>
          </p:nvPr>
        </p:nvSpPr>
        <p:spPr>
          <a:xfrm>
            <a:off x="4646613" y="1981200"/>
            <a:ext cx="3810000"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5" name="Google Shape;35;p7"/>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8" name="Google Shape;38;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39" name="Google Shape;39;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0" name="Google Shape;40;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41" name="Google Shape;41;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2" name="Google Shape;42;p8"/>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47" name="Google Shape;47;p1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48" name="Google Shape;48;p10"/>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49" name="Google Shape;49;p10"/>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p:nvPr/>
        </p:nvSpPr>
        <p:spPr>
          <a:xfrm>
            <a:off x="0" y="0"/>
            <a:ext cx="9144000" cy="790789"/>
          </a:xfrm>
          <a:prstGeom prst="rect">
            <a:avLst/>
          </a:prstGeom>
          <a:solidFill>
            <a:srgbClr val="F6CD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1"/>
          <p:cNvSpPr txBox="1"/>
          <p:nvPr/>
        </p:nvSpPr>
        <p:spPr>
          <a:xfrm>
            <a:off x="467234" y="112754"/>
            <a:ext cx="8170596" cy="67803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1" u="none" strike="noStrike" cap="none">
                <a:solidFill>
                  <a:srgbClr val="000000"/>
                </a:solidFill>
                <a:latin typeface="Arial"/>
                <a:ea typeface="Arial"/>
                <a:cs typeface="Arial"/>
                <a:sym typeface="Arial"/>
              </a:rPr>
              <a:t>Ciclo de gestión de los datos: Ecoinformática</a:t>
            </a:r>
            <a:endParaRPr sz="3000" b="0"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mailto:bv2sumum@uco.es" TargetMode="External"/><Relationship Id="rId7" Type="http://schemas.openxmlformats.org/officeDocument/2006/relationships/image" Target="../media/image3.jpg"/><Relationship Id="rId12"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fjbonet@uco.es" TargetMode="External"/><Relationship Id="rId11" Type="http://schemas.openxmlformats.org/officeDocument/2006/relationships/image" Target="../media/image5.jpg"/><Relationship Id="rId5" Type="http://schemas.openxmlformats.org/officeDocument/2006/relationships/hyperlink" Target="mailto:pmagana@ugr.es" TargetMode="External"/><Relationship Id="rId10" Type="http://schemas.openxmlformats.org/officeDocument/2006/relationships/hyperlink" Target="mailto:javier.martinez@ugr.es" TargetMode="External"/><Relationship Id="rId4" Type="http://schemas.openxmlformats.org/officeDocument/2006/relationships/image" Target="../media/image2.jpg"/><Relationship Id="rId9" Type="http://schemas.openxmlformats.org/officeDocument/2006/relationships/hyperlink" Target="mailto:ajpelu@gmail.com"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457200" y="1898083"/>
            <a:ext cx="7894638" cy="2454275"/>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85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LA ASIGNATURA: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INTRODUCCIÓN, OBJETIVOS, CONTENIDOS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Y PLAN DE TRABAJO</a:t>
            </a:r>
            <a:endParaRPr sz="1400" b="0" i="0" u="none" strike="noStrike" cap="none">
              <a:solidFill>
                <a:srgbClr val="000000"/>
              </a:solidFill>
              <a:latin typeface="Arial"/>
              <a:ea typeface="Arial"/>
              <a:cs typeface="Arial"/>
              <a:sym typeface="Arial"/>
            </a:endParaRPr>
          </a:p>
        </p:txBody>
      </p:sp>
      <p:pic>
        <p:nvPicPr>
          <p:cNvPr id="71" name="Google Shape;71;p14"/>
          <p:cNvPicPr preferRelativeResize="0"/>
          <p:nvPr/>
        </p:nvPicPr>
        <p:blipFill rotWithShape="1">
          <a:blip r:embed="rId3">
            <a:alphaModFix/>
          </a:blip>
          <a:srcRect/>
          <a:stretch/>
        </p:blipFill>
        <p:spPr>
          <a:xfrm>
            <a:off x="7794625" y="6234113"/>
            <a:ext cx="1168400" cy="392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D3F71E6C-9404-BF4E-9E80-DC7E8D33611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Y ADEMÁS…</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FD52996C-18D9-2340-B374-F893F2B8CF25}"/>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3000" b="0" i="0" u="none" strike="noStrike" cap="none" dirty="0">
                <a:solidFill>
                  <a:srgbClr val="000000"/>
                </a:solidFill>
                <a:latin typeface="Arial"/>
                <a:ea typeface="Arial"/>
                <a:cs typeface="Arial"/>
                <a:sym typeface="Arial"/>
              </a:rPr>
              <a:t>DEFORESTACIÓN, CAMBIOS DE USOS, ETC.</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7D459A3F-7F88-3248-A6E1-18CA1E9DE60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CAMBIO CLIMÁTICO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F01B-AF17-6842-B31A-E8CB37B9833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CONTAMINACIÓN</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444B9D40-4A88-3E4B-965F-A5299D0AB77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COMO RESULTADO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685800" y="1058000"/>
            <a:ext cx="7772400" cy="152876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1" i="0" u="none" strike="noStrike" cap="none" dirty="0">
                <a:solidFill>
                  <a:srgbClr val="000000"/>
                </a:solidFill>
                <a:latin typeface="Arial"/>
                <a:ea typeface="Arial"/>
                <a:cs typeface="Arial"/>
                <a:sym typeface="Arial"/>
              </a:rPr>
              <a:t>¡TENEMOS PROBLEMAS!</a:t>
            </a:r>
            <a:br>
              <a:rPr lang="es-ES" sz="4000" b="1" i="0" u="none" strike="noStrike" cap="none" dirty="0">
                <a:solidFill>
                  <a:srgbClr val="000000"/>
                </a:solidFill>
                <a:latin typeface="Arial"/>
                <a:ea typeface="Arial"/>
                <a:cs typeface="Arial"/>
                <a:sym typeface="Arial"/>
              </a:rPr>
            </a:br>
            <a:endParaRPr sz="4000" b="1" i="0" u="none" strike="noStrike" cap="none" dirty="0">
              <a:solidFill>
                <a:srgbClr val="000000"/>
              </a:solidFill>
              <a:latin typeface="Arial"/>
              <a:ea typeface="Arial"/>
              <a:cs typeface="Arial"/>
              <a:sym typeface="Arial"/>
            </a:endParaRPr>
          </a:p>
        </p:txBody>
      </p:sp>
      <p:sp>
        <p:nvSpPr>
          <p:cNvPr id="207" name="Google Shape;207;p28"/>
          <p:cNvSpPr txBox="1">
            <a:spLocks noGrp="1"/>
          </p:cNvSpPr>
          <p:nvPr>
            <p:ph type="body" idx="1"/>
          </p:nvPr>
        </p:nvSpPr>
        <p:spPr>
          <a:xfrm>
            <a:off x="709613" y="2026375"/>
            <a:ext cx="7772400" cy="4525962"/>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2800" b="0" i="0" u="none" strike="noStrike" cap="none" dirty="0">
                <a:solidFill>
                  <a:srgbClr val="000000"/>
                </a:solidFill>
                <a:latin typeface="Arial" panose="020B0604020202020204" pitchFamily="34" charset="0"/>
                <a:cs typeface="Arial" panose="020B0604020202020204" pitchFamily="34" charset="0"/>
                <a:sym typeface="Times New Roman"/>
              </a:rPr>
              <a:t>Necesitamos combatir problemas NUMEROSOS y GRAVES</a:t>
            </a:r>
            <a:endParaRPr sz="2800" dirty="0">
              <a:latin typeface="Arial" panose="020B0604020202020204" pitchFamily="34" charset="0"/>
              <a:cs typeface="Arial" panose="020B0604020202020204" pitchFamily="34" charset="0"/>
            </a:endParaRPr>
          </a:p>
          <a:p>
            <a:pPr marL="341313" marR="0" lvl="0" indent="-341313" algn="l" rtl="0">
              <a:lnSpc>
                <a:spcPct val="93000"/>
              </a:lnSpc>
              <a:spcBef>
                <a:spcPts val="800"/>
              </a:spcBef>
              <a:spcAft>
                <a:spcPts val="0"/>
              </a:spcAft>
              <a:buClr>
                <a:srgbClr val="000000"/>
              </a:buClr>
              <a:buSzPts val="3200"/>
              <a:buFont typeface="Arial"/>
              <a:buChar char="•"/>
            </a:pPr>
            <a:r>
              <a:rPr lang="es-ES" sz="2800" b="0" i="0" u="none" strike="noStrike" cap="none" dirty="0">
                <a:solidFill>
                  <a:srgbClr val="000000"/>
                </a:solidFill>
                <a:latin typeface="Arial" panose="020B0604020202020204" pitchFamily="34" charset="0"/>
                <a:cs typeface="Arial" panose="020B0604020202020204" pitchFamily="34" charset="0"/>
                <a:sym typeface="Times New Roman"/>
              </a:rPr>
              <a:t>Hacen falta nuevas herramientas para analizarlos y encontrar soluciones</a:t>
            </a:r>
            <a:endParaRPr sz="2800" dirty="0">
              <a:latin typeface="Arial" panose="020B0604020202020204" pitchFamily="34" charset="0"/>
              <a:cs typeface="Arial" panose="020B0604020202020204" pitchFamily="34" charset="0"/>
            </a:endParaRPr>
          </a:p>
          <a:p>
            <a:pPr marL="341313" marR="0" lvl="0" indent="-341313" algn="l" rtl="0">
              <a:lnSpc>
                <a:spcPct val="93000"/>
              </a:lnSpc>
              <a:spcBef>
                <a:spcPts val="800"/>
              </a:spcBef>
              <a:spcAft>
                <a:spcPts val="0"/>
              </a:spcAft>
              <a:buClr>
                <a:srgbClr val="000000"/>
              </a:buClr>
              <a:buSzPts val="3200"/>
              <a:buFont typeface="Arial"/>
              <a:buChar char="•"/>
            </a:pPr>
            <a:r>
              <a:rPr lang="es-ES" sz="2800" b="0" i="0" u="none" strike="noStrike" cap="none" dirty="0">
                <a:solidFill>
                  <a:srgbClr val="000000"/>
                </a:solidFill>
                <a:latin typeface="Arial" panose="020B0604020202020204" pitchFamily="34" charset="0"/>
                <a:cs typeface="Arial" panose="020B0604020202020204" pitchFamily="34" charset="0"/>
                <a:sym typeface="Times New Roman"/>
              </a:rPr>
              <a:t>Y aquí es donde Ciencia y Tecnología pueden ir de la mano</a:t>
            </a:r>
            <a:endParaRPr sz="28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a:stretch/>
        </p:blipFill>
        <p:spPr>
          <a:xfrm>
            <a:off x="527050" y="2834192"/>
            <a:ext cx="2444750" cy="2160588"/>
          </a:xfrm>
          <a:prstGeom prst="rect">
            <a:avLst/>
          </a:prstGeom>
          <a:noFill/>
          <a:ln>
            <a:noFill/>
          </a:ln>
        </p:spPr>
      </p:pic>
      <p:sp>
        <p:nvSpPr>
          <p:cNvPr id="216" name="Google Shape;216;p29"/>
          <p:cNvSpPr txBox="1"/>
          <p:nvPr/>
        </p:nvSpPr>
        <p:spPr>
          <a:xfrm>
            <a:off x="714375" y="2272217"/>
            <a:ext cx="2833688" cy="4556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ENIAC (1946)</a:t>
            </a:r>
            <a:endParaRPr sz="1400" b="0" i="0" u="none" strike="noStrike" cap="none">
              <a:solidFill>
                <a:srgbClr val="000000"/>
              </a:solidFill>
              <a:latin typeface="Arial"/>
              <a:ea typeface="Arial"/>
              <a:cs typeface="Arial"/>
              <a:sym typeface="Arial"/>
            </a:endParaRPr>
          </a:p>
        </p:txBody>
      </p:sp>
      <p:sp>
        <p:nvSpPr>
          <p:cNvPr id="217" name="Google Shape;217;p29"/>
          <p:cNvSpPr txBox="1"/>
          <p:nvPr/>
        </p:nvSpPr>
        <p:spPr>
          <a:xfrm>
            <a:off x="4143375" y="2270630"/>
            <a:ext cx="4706938" cy="45561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Summit (2019)</a:t>
            </a:r>
            <a:endParaRPr sz="1400" b="0" i="0" u="none" strike="noStrike" cap="none">
              <a:solidFill>
                <a:srgbClr val="000000"/>
              </a:solidFill>
              <a:latin typeface="Arial"/>
              <a:ea typeface="Arial"/>
              <a:cs typeface="Arial"/>
              <a:sym typeface="Arial"/>
            </a:endParaRPr>
          </a:p>
        </p:txBody>
      </p:sp>
      <p:sp>
        <p:nvSpPr>
          <p:cNvPr id="218" name="Google Shape;218;p29"/>
          <p:cNvSpPr txBox="1"/>
          <p:nvPr/>
        </p:nvSpPr>
        <p:spPr>
          <a:xfrm>
            <a:off x="1023938" y="5344030"/>
            <a:ext cx="2293937" cy="4603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385 OPS</a:t>
            </a:r>
            <a:endParaRPr sz="1400" b="0" i="0" u="none" strike="noStrike" cap="none">
              <a:solidFill>
                <a:srgbClr val="000000"/>
              </a:solidFill>
              <a:latin typeface="Arial"/>
              <a:ea typeface="Arial"/>
              <a:cs typeface="Arial"/>
              <a:sym typeface="Arial"/>
            </a:endParaRPr>
          </a:p>
        </p:txBody>
      </p:sp>
      <p:sp>
        <p:nvSpPr>
          <p:cNvPr id="219" name="Google Shape;219;p29"/>
          <p:cNvSpPr/>
          <p:nvPr/>
        </p:nvSpPr>
        <p:spPr>
          <a:xfrm>
            <a:off x="2513013" y="3791455"/>
            <a:ext cx="873125" cy="349250"/>
          </a:xfrm>
          <a:prstGeom prst="rightArrow">
            <a:avLst>
              <a:gd name="adj1" fmla="val 50000"/>
              <a:gd name="adj2" fmla="val 62500"/>
            </a:avLst>
          </a:prstGeom>
          <a:solidFill>
            <a:srgbClr val="FFD32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0" name="Google Shape;220;p29"/>
          <p:cNvSpPr txBox="1"/>
          <p:nvPr/>
        </p:nvSpPr>
        <p:spPr>
          <a:xfrm>
            <a:off x="4351338" y="5310692"/>
            <a:ext cx="4687887" cy="11874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0000"/>
                </a:solidFill>
                <a:latin typeface="Arial"/>
                <a:ea typeface="Arial"/>
                <a:cs typeface="Arial"/>
                <a:sym typeface="Arial"/>
              </a:rPr>
              <a:t>2.282.500 núcleos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122,3 petaflops</a:t>
            </a:r>
            <a:endParaRPr sz="1400" b="0" i="0" u="none" strike="noStrike" cap="none">
              <a:solidFill>
                <a:srgbClr val="000000"/>
              </a:solidFill>
              <a:latin typeface="Arial"/>
              <a:ea typeface="Arial"/>
              <a:cs typeface="Arial"/>
              <a:sym typeface="Arial"/>
            </a:endParaRPr>
          </a:p>
        </p:txBody>
      </p:sp>
      <p:sp>
        <p:nvSpPr>
          <p:cNvPr id="221" name="Google Shape;221;p29"/>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Capacidad computacional en aumento</a:t>
            </a:r>
            <a:endParaRPr sz="3200" b="0" i="0" u="none" strike="noStrike" cap="none">
              <a:solidFill>
                <a:srgbClr val="000000"/>
              </a:solidFill>
              <a:latin typeface="Arial"/>
              <a:ea typeface="Arial"/>
              <a:cs typeface="Arial"/>
              <a:sym typeface="Arial"/>
            </a:endParaRPr>
          </a:p>
        </p:txBody>
      </p:sp>
      <p:pic>
        <p:nvPicPr>
          <p:cNvPr id="222" name="Google Shape;222;p29"/>
          <p:cNvPicPr preferRelativeResize="0"/>
          <p:nvPr/>
        </p:nvPicPr>
        <p:blipFill rotWithShape="1">
          <a:blip r:embed="rId4">
            <a:alphaModFix/>
          </a:blip>
          <a:srcRect/>
          <a:stretch/>
        </p:blipFill>
        <p:spPr>
          <a:xfrm>
            <a:off x="3548063" y="2834192"/>
            <a:ext cx="4099390" cy="23079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5103813" y="2766683"/>
            <a:ext cx="3484562" cy="2738437"/>
          </a:xfrm>
          <a:prstGeom prst="rect">
            <a:avLst/>
          </a:prstGeom>
          <a:noFill/>
          <a:ln>
            <a:noFill/>
          </a:ln>
        </p:spPr>
      </p:pic>
      <p:pic>
        <p:nvPicPr>
          <p:cNvPr id="231" name="Google Shape;231;p30"/>
          <p:cNvPicPr preferRelativeResize="0"/>
          <p:nvPr/>
        </p:nvPicPr>
        <p:blipFill rotWithShape="1">
          <a:blip r:embed="rId4">
            <a:alphaModFix/>
          </a:blip>
          <a:srcRect/>
          <a:stretch/>
        </p:blipFill>
        <p:spPr>
          <a:xfrm>
            <a:off x="190500" y="2560308"/>
            <a:ext cx="2444750" cy="2397125"/>
          </a:xfrm>
          <a:prstGeom prst="rect">
            <a:avLst/>
          </a:prstGeom>
          <a:noFill/>
          <a:ln>
            <a:noFill/>
          </a:ln>
        </p:spPr>
      </p:pic>
      <p:sp>
        <p:nvSpPr>
          <p:cNvPr id="232" name="Google Shape;232;p30"/>
          <p:cNvSpPr/>
          <p:nvPr/>
        </p:nvSpPr>
        <p:spPr>
          <a:xfrm>
            <a:off x="3992563" y="3901745"/>
            <a:ext cx="833437" cy="460375"/>
          </a:xfrm>
          <a:prstGeom prst="rightArrow">
            <a:avLst>
              <a:gd name="adj1" fmla="val 50000"/>
              <a:gd name="adj2" fmla="val 45259"/>
            </a:avLst>
          </a:prstGeom>
          <a:noFill/>
          <a:ln w="360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233" name="Google Shape;233;p30"/>
          <p:cNvPicPr preferRelativeResize="0"/>
          <p:nvPr/>
        </p:nvPicPr>
        <p:blipFill rotWithShape="1">
          <a:blip r:embed="rId5">
            <a:alphaModFix/>
          </a:blip>
          <a:srcRect/>
          <a:stretch/>
        </p:blipFill>
        <p:spPr>
          <a:xfrm>
            <a:off x="2571750" y="4711370"/>
            <a:ext cx="1404938" cy="1198563"/>
          </a:xfrm>
          <a:prstGeom prst="rect">
            <a:avLst/>
          </a:prstGeom>
          <a:noFill/>
          <a:ln>
            <a:noFill/>
          </a:ln>
        </p:spPr>
      </p:pic>
      <p:pic>
        <p:nvPicPr>
          <p:cNvPr id="234" name="Google Shape;234;p30"/>
          <p:cNvPicPr preferRelativeResize="0"/>
          <p:nvPr/>
        </p:nvPicPr>
        <p:blipFill rotWithShape="1">
          <a:blip r:embed="rId6">
            <a:alphaModFix/>
          </a:blip>
          <a:srcRect/>
          <a:stretch/>
        </p:blipFill>
        <p:spPr>
          <a:xfrm>
            <a:off x="2944813" y="2187245"/>
            <a:ext cx="936625" cy="1571625"/>
          </a:xfrm>
          <a:prstGeom prst="rect">
            <a:avLst/>
          </a:prstGeom>
          <a:noFill/>
          <a:ln>
            <a:noFill/>
          </a:ln>
        </p:spPr>
      </p:pic>
      <p:sp>
        <p:nvSpPr>
          <p:cNvPr id="235" name="Google Shape;235;p30"/>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Enormes cantidades de datos primarios</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5770563" y="2079625"/>
            <a:ext cx="2627312" cy="1762125"/>
          </a:xfrm>
          <a:prstGeom prst="rect">
            <a:avLst/>
          </a:prstGeom>
          <a:noFill/>
          <a:ln>
            <a:noFill/>
          </a:ln>
        </p:spPr>
      </p:pic>
      <p:pic>
        <p:nvPicPr>
          <p:cNvPr id="244" name="Google Shape;244;p31"/>
          <p:cNvPicPr preferRelativeResize="0"/>
          <p:nvPr/>
        </p:nvPicPr>
        <p:blipFill rotWithShape="1">
          <a:blip r:embed="rId4">
            <a:alphaModFix/>
          </a:blip>
          <a:srcRect/>
          <a:stretch/>
        </p:blipFill>
        <p:spPr>
          <a:xfrm>
            <a:off x="2992438" y="2286000"/>
            <a:ext cx="2389187" cy="1579563"/>
          </a:xfrm>
          <a:prstGeom prst="rect">
            <a:avLst/>
          </a:prstGeom>
          <a:noFill/>
          <a:ln>
            <a:noFill/>
          </a:ln>
        </p:spPr>
      </p:pic>
      <p:pic>
        <p:nvPicPr>
          <p:cNvPr id="245" name="Google Shape;245;p31"/>
          <p:cNvPicPr preferRelativeResize="0"/>
          <p:nvPr/>
        </p:nvPicPr>
        <p:blipFill rotWithShape="1">
          <a:blip r:embed="rId5">
            <a:alphaModFix/>
          </a:blip>
          <a:srcRect/>
          <a:stretch/>
        </p:blipFill>
        <p:spPr>
          <a:xfrm>
            <a:off x="5803900" y="4181475"/>
            <a:ext cx="2444750" cy="1589088"/>
          </a:xfrm>
          <a:prstGeom prst="rect">
            <a:avLst/>
          </a:prstGeom>
          <a:noFill/>
          <a:ln>
            <a:noFill/>
          </a:ln>
        </p:spPr>
      </p:pic>
      <p:pic>
        <p:nvPicPr>
          <p:cNvPr id="246" name="Google Shape;246;p31"/>
          <p:cNvPicPr preferRelativeResize="0"/>
          <p:nvPr/>
        </p:nvPicPr>
        <p:blipFill rotWithShape="1">
          <a:blip r:embed="rId6">
            <a:alphaModFix/>
          </a:blip>
          <a:srcRect/>
          <a:stretch/>
        </p:blipFill>
        <p:spPr>
          <a:xfrm>
            <a:off x="627063" y="2151063"/>
            <a:ext cx="1754187" cy="1619250"/>
          </a:xfrm>
          <a:prstGeom prst="rect">
            <a:avLst/>
          </a:prstGeom>
          <a:noFill/>
          <a:ln>
            <a:noFill/>
          </a:ln>
        </p:spPr>
      </p:pic>
      <p:pic>
        <p:nvPicPr>
          <p:cNvPr id="247" name="Google Shape;247;p31"/>
          <p:cNvPicPr preferRelativeResize="0"/>
          <p:nvPr/>
        </p:nvPicPr>
        <p:blipFill rotWithShape="1">
          <a:blip r:embed="rId7">
            <a:alphaModFix/>
          </a:blip>
          <a:srcRect/>
          <a:stretch/>
        </p:blipFill>
        <p:spPr>
          <a:xfrm>
            <a:off x="547688" y="4071938"/>
            <a:ext cx="1825625" cy="1547812"/>
          </a:xfrm>
          <a:prstGeom prst="rect">
            <a:avLst/>
          </a:prstGeom>
          <a:noFill/>
          <a:ln>
            <a:noFill/>
          </a:ln>
        </p:spPr>
      </p:pic>
      <p:pic>
        <p:nvPicPr>
          <p:cNvPr id="248" name="Google Shape;248;p31"/>
          <p:cNvPicPr preferRelativeResize="0"/>
          <p:nvPr/>
        </p:nvPicPr>
        <p:blipFill rotWithShape="1">
          <a:blip r:embed="rId8">
            <a:alphaModFix/>
          </a:blip>
          <a:srcRect/>
          <a:stretch/>
        </p:blipFill>
        <p:spPr>
          <a:xfrm>
            <a:off x="2984500" y="4032250"/>
            <a:ext cx="2428875" cy="1714500"/>
          </a:xfrm>
          <a:prstGeom prst="rect">
            <a:avLst/>
          </a:prstGeom>
          <a:noFill/>
          <a:ln>
            <a:noFill/>
          </a:ln>
        </p:spPr>
      </p:pic>
      <p:sp>
        <p:nvSpPr>
          <p:cNvPr id="249" name="Google Shape;249;p31"/>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Datos + capacidad computacional..</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82588" y="1079708"/>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1" i="0" u="none" strike="noStrike" cap="none" dirty="0">
                <a:solidFill>
                  <a:srgbClr val="000000"/>
                </a:solidFill>
                <a:latin typeface="Arial"/>
                <a:ea typeface="Arial"/>
                <a:cs typeface="Arial"/>
                <a:sym typeface="Arial"/>
              </a:rPr>
              <a:t>¿Qué es la </a:t>
            </a:r>
            <a:r>
              <a:rPr lang="es-ES" sz="4000" b="1" i="0" u="none" strike="noStrike" cap="none" dirty="0" err="1">
                <a:solidFill>
                  <a:srgbClr val="000000"/>
                </a:solidFill>
                <a:latin typeface="Arial"/>
                <a:ea typeface="Arial"/>
                <a:cs typeface="Arial"/>
                <a:sym typeface="Arial"/>
              </a:rPr>
              <a:t>ecoinformática</a:t>
            </a:r>
            <a:r>
              <a:rPr lang="es-ES" sz="4000" b="1" i="0" u="none" strike="noStrike" cap="none" dirty="0">
                <a:solidFill>
                  <a:srgbClr val="000000"/>
                </a:solidFill>
                <a:latin typeface="Arial"/>
                <a:ea typeface="Arial"/>
                <a:cs typeface="Arial"/>
                <a:sym typeface="Arial"/>
              </a:rPr>
              <a:t>?</a:t>
            </a:r>
            <a:endParaRPr b="1" dirty="0"/>
          </a:p>
        </p:txBody>
      </p:sp>
      <p:sp>
        <p:nvSpPr>
          <p:cNvPr id="258" name="Google Shape;258;p32"/>
          <p:cNvSpPr txBox="1">
            <a:spLocks noGrp="1"/>
          </p:cNvSpPr>
          <p:nvPr>
            <p:ph type="body" idx="1"/>
          </p:nvPr>
        </p:nvSpPr>
        <p:spPr>
          <a:xfrm>
            <a:off x="709613" y="2081420"/>
            <a:ext cx="7772400" cy="4114800"/>
          </a:xfrm>
          <a:prstGeom prst="rect">
            <a:avLst/>
          </a:prstGeom>
          <a:noFill/>
          <a:ln>
            <a:noFill/>
          </a:ln>
        </p:spPr>
        <p:txBody>
          <a:bodyPr spcFirstLastPara="1" wrap="square" lIns="91425" tIns="69725" rIns="91425" bIns="45700" anchor="t" anchorCtr="0">
            <a:noAutofit/>
          </a:bodyPr>
          <a:lstStyle/>
          <a:p>
            <a:pPr marL="341313" marR="0" lvl="0" indent="-341313" algn="l" rtl="0">
              <a:lnSpc>
                <a:spcPct val="93000"/>
              </a:lnSpc>
              <a:spcBef>
                <a:spcPts val="0"/>
              </a:spcBef>
              <a:spcAft>
                <a:spcPts val="0"/>
              </a:spcAft>
              <a:buClr>
                <a:srgbClr val="000000"/>
              </a:buClr>
              <a:buSzPts val="2600"/>
              <a:buFont typeface="Arial"/>
              <a:buChar char="•"/>
            </a:pPr>
            <a:r>
              <a:rPr lang="es-ES" sz="2600" b="1" i="0" u="none" strike="noStrike" cap="none" dirty="0">
                <a:solidFill>
                  <a:srgbClr val="000000"/>
                </a:solidFill>
                <a:latin typeface="Arial" panose="020B0604020202020204" pitchFamily="34" charset="0"/>
                <a:cs typeface="Arial" panose="020B0604020202020204" pitchFamily="34" charset="0"/>
                <a:sym typeface="Times New Roman"/>
              </a:rPr>
              <a:t>Definición (</a:t>
            </a:r>
            <a:r>
              <a:rPr lang="es-ES" sz="2600" b="1" i="0" u="none" strike="noStrike" cap="none" dirty="0" err="1">
                <a:solidFill>
                  <a:srgbClr val="000000"/>
                </a:solidFill>
                <a:latin typeface="Arial" panose="020B0604020202020204" pitchFamily="34" charset="0"/>
                <a:cs typeface="Arial" panose="020B0604020202020204" pitchFamily="34" charset="0"/>
                <a:sym typeface="Times New Roman"/>
              </a:rPr>
              <a:t>Michener</a:t>
            </a:r>
            <a:r>
              <a:rPr lang="es-ES" sz="2600" b="1" i="0" u="none" strike="noStrike" cap="none" dirty="0">
                <a:solidFill>
                  <a:srgbClr val="000000"/>
                </a:solidFill>
                <a:latin typeface="Arial" panose="020B0604020202020204" pitchFamily="34" charset="0"/>
                <a:cs typeface="Arial" panose="020B0604020202020204" pitchFamily="34" charset="0"/>
                <a:sym typeface="Times New Roman"/>
              </a:rPr>
              <a:t> 2012)</a:t>
            </a:r>
            <a:r>
              <a:rPr lang="es-ES" sz="2600" b="0" i="0" u="none" strike="noStrike" cap="none" dirty="0">
                <a:solidFill>
                  <a:srgbClr val="000000"/>
                </a:solidFill>
                <a:latin typeface="Arial" panose="020B0604020202020204" pitchFamily="34" charset="0"/>
                <a:cs typeface="Arial" panose="020B0604020202020204" pitchFamily="34" charset="0"/>
                <a:sym typeface="Times New Roman"/>
              </a:rPr>
              <a:t>: marco de trabajo que permite a los científicos </a:t>
            </a:r>
            <a:r>
              <a:rPr lang="es-ES" sz="2600" b="1" i="0" u="none" strike="noStrike" cap="none" dirty="0">
                <a:solidFill>
                  <a:srgbClr val="000000"/>
                </a:solidFill>
                <a:latin typeface="Arial" panose="020B0604020202020204" pitchFamily="34" charset="0"/>
                <a:cs typeface="Arial" panose="020B0604020202020204" pitchFamily="34" charset="0"/>
                <a:sym typeface="Times New Roman"/>
              </a:rPr>
              <a:t>generar nuevo conocimiento</a:t>
            </a:r>
            <a:r>
              <a:rPr lang="es-ES" sz="2600" b="0" i="0" u="none" strike="noStrike" cap="none" dirty="0">
                <a:solidFill>
                  <a:srgbClr val="000000"/>
                </a:solidFill>
                <a:latin typeface="Arial" panose="020B0604020202020204" pitchFamily="34" charset="0"/>
                <a:cs typeface="Arial" panose="020B0604020202020204" pitchFamily="34" charset="0"/>
                <a:sym typeface="Times New Roman"/>
              </a:rPr>
              <a:t> mediante </a:t>
            </a:r>
            <a:r>
              <a:rPr lang="es-ES" sz="2600" b="1" i="0" u="none" strike="noStrike" cap="none" dirty="0">
                <a:solidFill>
                  <a:srgbClr val="000000"/>
                </a:solidFill>
                <a:latin typeface="Arial" panose="020B0604020202020204" pitchFamily="34" charset="0"/>
                <a:cs typeface="Arial" panose="020B0604020202020204" pitchFamily="34" charset="0"/>
                <a:sym typeface="Times New Roman"/>
              </a:rPr>
              <a:t>métodos y tecnologías innovadoras</a:t>
            </a:r>
            <a:r>
              <a:rPr lang="es-ES" sz="2600" b="0" i="0" u="none" strike="noStrike" cap="none" dirty="0">
                <a:solidFill>
                  <a:srgbClr val="000000"/>
                </a:solidFill>
                <a:latin typeface="Arial" panose="020B0604020202020204" pitchFamily="34" charset="0"/>
                <a:cs typeface="Arial" panose="020B0604020202020204" pitchFamily="34" charset="0"/>
                <a:sym typeface="Times New Roman"/>
              </a:rPr>
              <a:t> para adquirir, gestionar, integrar, analizar, visualizar y preservar </a:t>
            </a:r>
            <a:r>
              <a:rPr lang="es-ES" sz="2600" b="1" i="0" u="none" strike="noStrike" cap="none" dirty="0">
                <a:solidFill>
                  <a:srgbClr val="000000"/>
                </a:solidFill>
                <a:latin typeface="Arial" panose="020B0604020202020204" pitchFamily="34" charset="0"/>
                <a:cs typeface="Arial" panose="020B0604020202020204" pitchFamily="34" charset="0"/>
                <a:sym typeface="Times New Roman"/>
              </a:rPr>
              <a:t>información</a:t>
            </a:r>
            <a:r>
              <a:rPr lang="es-ES" sz="2600" b="0" i="0" u="none" strike="noStrike" cap="none" dirty="0">
                <a:solidFill>
                  <a:srgbClr val="000000"/>
                </a:solidFill>
                <a:latin typeface="Arial" panose="020B0604020202020204" pitchFamily="34" charset="0"/>
                <a:cs typeface="Arial" panose="020B0604020202020204" pitchFamily="34" charset="0"/>
                <a:sym typeface="Times New Roman"/>
              </a:rPr>
              <a:t> biológica, ambiental y socio-económica.</a:t>
            </a:r>
            <a:endParaRPr dirty="0">
              <a:latin typeface="Arial" panose="020B0604020202020204" pitchFamily="34" charset="0"/>
              <a:cs typeface="Arial" panose="020B0604020202020204" pitchFamily="34" charset="0"/>
            </a:endParaRPr>
          </a:p>
          <a:p>
            <a:pPr marL="341313" marR="0" lvl="0" indent="-341313" algn="l" rtl="0">
              <a:lnSpc>
                <a:spcPct val="93000"/>
              </a:lnSpc>
              <a:spcBef>
                <a:spcPts val="800"/>
              </a:spcBef>
              <a:spcAft>
                <a:spcPts val="0"/>
              </a:spcAft>
              <a:buClr>
                <a:srgbClr val="000000"/>
              </a:buClr>
              <a:buSzPts val="2800"/>
              <a:buFont typeface="Arial"/>
              <a:buChar char="•"/>
            </a:pPr>
            <a:r>
              <a:rPr lang="es-ES" sz="2800" b="0" i="0" u="none" strike="noStrike" cap="none" dirty="0">
                <a:solidFill>
                  <a:srgbClr val="000000"/>
                </a:solidFill>
                <a:latin typeface="Arial" panose="020B0604020202020204" pitchFamily="34" charset="0"/>
                <a:cs typeface="Arial" panose="020B0604020202020204" pitchFamily="34" charset="0"/>
                <a:sym typeface="Times New Roman"/>
              </a:rPr>
              <a:t>Definición: </a:t>
            </a:r>
            <a:r>
              <a:rPr lang="es-ES" sz="2800" b="1" i="0" u="none" strike="noStrike" cap="none" dirty="0">
                <a:solidFill>
                  <a:srgbClr val="000000"/>
                </a:solidFill>
                <a:latin typeface="Arial" panose="020B0604020202020204" pitchFamily="34" charset="0"/>
                <a:cs typeface="Arial" panose="020B0604020202020204" pitchFamily="34" charset="0"/>
                <a:sym typeface="Times New Roman"/>
              </a:rPr>
              <a:t>Integración de la Ciencia de la Información con la Ecología</a:t>
            </a:r>
            <a:endParaRPr sz="2800" b="1" i="0" u="none" strike="noStrike" cap="none" dirty="0">
              <a:solidFill>
                <a:srgbClr val="000000"/>
              </a:solidFill>
              <a:latin typeface="Arial" panose="020B0604020202020204" pitchFamily="34" charset="0"/>
              <a:cs typeface="Arial" panose="020B0604020202020204" pitchFamily="34" charset="0"/>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6"/>
          <p:cNvSpPr txBox="1"/>
          <p:nvPr/>
        </p:nvSpPr>
        <p:spPr>
          <a:xfrm>
            <a:off x="6702107" y="1090128"/>
            <a:ext cx="2089190" cy="10162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s-ES" sz="1200">
                <a:solidFill>
                  <a:srgbClr val="000000"/>
                </a:solidFill>
                <a:latin typeface="Arial"/>
                <a:ea typeface="Arial"/>
                <a:cs typeface="Arial"/>
                <a:sym typeface="Arial"/>
              </a:rPr>
              <a:t>María Suárez Muñoz </a:t>
            </a:r>
            <a:r>
              <a:rPr lang="es-ES" sz="1200"/>
              <a:t>Departamento de Botánica, Ecología y Fisiología Vegetal.</a:t>
            </a:r>
            <a:r>
              <a:rPr lang="es-ES" sz="1200">
                <a:solidFill>
                  <a:srgbClr val="000000"/>
                </a:solidFill>
                <a:latin typeface="Arial"/>
                <a:ea typeface="Arial"/>
                <a:cs typeface="Arial"/>
                <a:sym typeface="Arial"/>
              </a:rPr>
              <a:t> Universidad de Córdoba</a:t>
            </a:r>
            <a:endParaRPr/>
          </a:p>
          <a:p>
            <a:pPr marL="0" marR="0" lvl="0" indent="0" algn="l" rtl="0">
              <a:spcBef>
                <a:spcPts val="0"/>
              </a:spcBef>
              <a:spcAft>
                <a:spcPts val="0"/>
              </a:spcAft>
              <a:buClr>
                <a:srgbClr val="000000"/>
              </a:buClr>
              <a:buSzPts val="1200"/>
              <a:buFont typeface="Arial"/>
              <a:buNone/>
            </a:pPr>
            <a:r>
              <a:rPr lang="es-ES" sz="1200" u="sng">
                <a:solidFill>
                  <a:schemeClr val="hlink"/>
                </a:solidFill>
                <a:hlinkClick r:id="rId3"/>
              </a:rPr>
              <a:t>bv2sumum</a:t>
            </a:r>
            <a:r>
              <a:rPr lang="es-ES" sz="1200" u="sng">
                <a:solidFill>
                  <a:schemeClr val="hlink"/>
                </a:solidFill>
                <a:latin typeface="Arial"/>
                <a:ea typeface="Arial"/>
                <a:cs typeface="Arial"/>
                <a:sym typeface="Arial"/>
                <a:hlinkClick r:id="rId3"/>
              </a:rPr>
              <a:t>@</a:t>
            </a:r>
            <a:r>
              <a:rPr lang="es-ES" sz="1200" u="sng">
                <a:solidFill>
                  <a:schemeClr val="hlink"/>
                </a:solidFill>
                <a:hlinkClick r:id="rId3"/>
              </a:rPr>
              <a:t>uco.es</a:t>
            </a:r>
            <a:endParaRPr sz="1200">
              <a:solidFill>
                <a:srgbClr val="000000"/>
              </a:solidFill>
              <a:latin typeface="Arial"/>
              <a:ea typeface="Arial"/>
              <a:cs typeface="Arial"/>
              <a:sym typeface="Arial"/>
            </a:endParaRPr>
          </a:p>
        </p:txBody>
      </p:sp>
      <p:pic>
        <p:nvPicPr>
          <p:cNvPr id="251" name="Google Shape;251;p6" descr="magana.jpg"/>
          <p:cNvPicPr preferRelativeResize="0"/>
          <p:nvPr/>
        </p:nvPicPr>
        <p:blipFill rotWithShape="1">
          <a:blip r:embed="rId4">
            <a:alphaModFix/>
          </a:blip>
          <a:srcRect/>
          <a:stretch/>
        </p:blipFill>
        <p:spPr>
          <a:xfrm>
            <a:off x="352703" y="1090128"/>
            <a:ext cx="1382086" cy="1382086"/>
          </a:xfrm>
          <a:prstGeom prst="rect">
            <a:avLst/>
          </a:prstGeom>
          <a:noFill/>
          <a:ln>
            <a:noFill/>
          </a:ln>
        </p:spPr>
      </p:pic>
      <p:sp>
        <p:nvSpPr>
          <p:cNvPr id="252" name="Google Shape;252;p6"/>
          <p:cNvSpPr txBox="1"/>
          <p:nvPr/>
        </p:nvSpPr>
        <p:spPr>
          <a:xfrm>
            <a:off x="1790312" y="1039008"/>
            <a:ext cx="2196301"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s-ES" sz="1200">
                <a:solidFill>
                  <a:srgbClr val="000000"/>
                </a:solidFill>
                <a:latin typeface="Arial"/>
                <a:ea typeface="Arial"/>
                <a:cs typeface="Arial"/>
                <a:sym typeface="Arial"/>
              </a:rPr>
              <a:t>Pedro J. Magaña Redondo</a:t>
            </a:r>
            <a:endParaRPr sz="1200">
              <a:solidFill>
                <a:schemeClr val="dk1"/>
              </a:solidFill>
              <a:latin typeface="Arial"/>
              <a:ea typeface="Arial"/>
              <a:cs typeface="Arial"/>
              <a:sym typeface="Arial"/>
            </a:endParaRPr>
          </a:p>
          <a:p>
            <a:pPr marL="0" marR="0" lvl="0" indent="0" algn="l" rtl="0">
              <a:spcBef>
                <a:spcPts val="0"/>
              </a:spcBef>
              <a:spcAft>
                <a:spcPts val="0"/>
              </a:spcAft>
              <a:buClr>
                <a:srgbClr val="000000"/>
              </a:buClr>
              <a:buSzPts val="1200"/>
              <a:buFont typeface="Arial"/>
              <a:buNone/>
            </a:pPr>
            <a:r>
              <a:rPr lang="es-ES" sz="1200">
                <a:solidFill>
                  <a:srgbClr val="000000"/>
                </a:solidFill>
                <a:latin typeface="Arial"/>
                <a:ea typeface="Arial"/>
                <a:cs typeface="Arial"/>
                <a:sym typeface="Arial"/>
              </a:rPr>
              <a:t>Dinámica de fluidos ambientales sección marina. IISTA. UGR. </a:t>
            </a:r>
            <a:r>
              <a:rPr lang="es-ES" sz="1200" u="sng">
                <a:solidFill>
                  <a:schemeClr val="hlink"/>
                </a:solidFill>
                <a:latin typeface="Arial"/>
                <a:ea typeface="Arial"/>
                <a:cs typeface="Arial"/>
                <a:sym typeface="Arial"/>
                <a:hlinkClick r:id="rId5"/>
              </a:rPr>
              <a:t>pmagana@ugr.es</a:t>
            </a:r>
            <a:r>
              <a:rPr lang="es-ES"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p:txBody>
      </p:sp>
      <p:sp>
        <p:nvSpPr>
          <p:cNvPr id="253" name="Google Shape;253;p6"/>
          <p:cNvSpPr txBox="1"/>
          <p:nvPr/>
        </p:nvSpPr>
        <p:spPr>
          <a:xfrm>
            <a:off x="1790312" y="4917598"/>
            <a:ext cx="201309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s-ES" sz="1200" dirty="0">
                <a:solidFill>
                  <a:srgbClr val="000000"/>
                </a:solidFill>
                <a:latin typeface="Arial"/>
                <a:ea typeface="Arial"/>
                <a:cs typeface="Arial"/>
                <a:sym typeface="Arial"/>
              </a:rPr>
              <a:t>Curro Bonet García. Departamento de Botánica, Ecología y Fisiología Vegetal. </a:t>
            </a:r>
            <a:r>
              <a:rPr lang="es-ES" sz="1200" dirty="0">
                <a:solidFill>
                  <a:schemeClr val="dk1"/>
                </a:solidFill>
                <a:latin typeface="Arial"/>
                <a:ea typeface="Arial"/>
                <a:cs typeface="Arial"/>
                <a:sym typeface="Arial"/>
              </a:rPr>
              <a:t>Universidad de Córdoba.</a:t>
            </a:r>
            <a:endParaRPr sz="1200"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r>
              <a:rPr lang="es-ES" sz="1200" u="sng" dirty="0">
                <a:solidFill>
                  <a:schemeClr val="hlink"/>
                </a:solidFill>
                <a:latin typeface="Arial"/>
                <a:ea typeface="Arial"/>
                <a:cs typeface="Arial"/>
                <a:sym typeface="Arial"/>
                <a:hlinkClick r:id="rId6"/>
              </a:rPr>
              <a:t>fjbonet@uco.es</a:t>
            </a:r>
            <a:r>
              <a:rPr lang="es-ES" sz="1200" dirty="0">
                <a:solidFill>
                  <a:schemeClr val="dk1"/>
                </a:solidFill>
                <a:latin typeface="Arial"/>
                <a:ea typeface="Arial"/>
                <a:cs typeface="Arial"/>
                <a:sym typeface="Arial"/>
              </a:rPr>
              <a:t> </a:t>
            </a:r>
            <a:endParaRPr sz="1200"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200"/>
              <a:buFont typeface="Open Sans"/>
              <a:buNone/>
            </a:pPr>
            <a:endParaRPr sz="1200" dirty="0">
              <a:solidFill>
                <a:schemeClr val="dk1"/>
              </a:solidFill>
              <a:latin typeface="Arial"/>
              <a:ea typeface="Arial"/>
              <a:cs typeface="Arial"/>
              <a:sym typeface="Arial"/>
            </a:endParaRPr>
          </a:p>
        </p:txBody>
      </p:sp>
      <p:pic>
        <p:nvPicPr>
          <p:cNvPr id="254" name="Google Shape;254;p6"/>
          <p:cNvPicPr preferRelativeResize="0"/>
          <p:nvPr/>
        </p:nvPicPr>
        <p:blipFill rotWithShape="1">
          <a:blip r:embed="rId7">
            <a:alphaModFix/>
          </a:blip>
          <a:srcRect/>
          <a:stretch/>
        </p:blipFill>
        <p:spPr>
          <a:xfrm>
            <a:off x="352703" y="4988790"/>
            <a:ext cx="1382086" cy="1403797"/>
          </a:xfrm>
          <a:prstGeom prst="rect">
            <a:avLst/>
          </a:prstGeom>
          <a:noFill/>
          <a:ln>
            <a:noFill/>
          </a:ln>
        </p:spPr>
      </p:pic>
      <p:pic>
        <p:nvPicPr>
          <p:cNvPr id="255" name="Google Shape;255;p6"/>
          <p:cNvPicPr preferRelativeResize="0"/>
          <p:nvPr/>
        </p:nvPicPr>
        <p:blipFill rotWithShape="1">
          <a:blip r:embed="rId8">
            <a:alphaModFix/>
          </a:blip>
          <a:srcRect/>
          <a:stretch/>
        </p:blipFill>
        <p:spPr>
          <a:xfrm>
            <a:off x="352703" y="2826422"/>
            <a:ext cx="1382086" cy="1785194"/>
          </a:xfrm>
          <a:prstGeom prst="rect">
            <a:avLst/>
          </a:prstGeom>
          <a:noFill/>
          <a:ln>
            <a:noFill/>
          </a:ln>
        </p:spPr>
      </p:pic>
      <p:sp>
        <p:nvSpPr>
          <p:cNvPr id="256" name="Google Shape;256;p6"/>
          <p:cNvSpPr txBox="1"/>
          <p:nvPr/>
        </p:nvSpPr>
        <p:spPr>
          <a:xfrm>
            <a:off x="1771663" y="2826422"/>
            <a:ext cx="2233598" cy="101629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s-ES" sz="1200" dirty="0">
                <a:solidFill>
                  <a:srgbClr val="000000"/>
                </a:solidFill>
                <a:latin typeface="Arial"/>
                <a:ea typeface="Arial"/>
                <a:cs typeface="Arial"/>
                <a:sym typeface="Arial"/>
              </a:rPr>
              <a:t>Antonio J. Pérez-Luque </a:t>
            </a:r>
            <a:endParaRPr dirty="0"/>
          </a:p>
          <a:p>
            <a:pPr marL="0" marR="0" lvl="0" indent="0" algn="l" rtl="0">
              <a:spcBef>
                <a:spcPts val="0"/>
              </a:spcBef>
              <a:spcAft>
                <a:spcPts val="0"/>
              </a:spcAft>
              <a:buClr>
                <a:srgbClr val="000000"/>
              </a:buClr>
              <a:buSzPts val="1200"/>
              <a:buFont typeface="Arial"/>
              <a:buNone/>
            </a:pPr>
            <a:r>
              <a:rPr lang="es-ES" sz="1200" dirty="0">
                <a:solidFill>
                  <a:srgbClr val="000000"/>
                </a:solidFill>
                <a:latin typeface="Arial"/>
                <a:ea typeface="Arial"/>
                <a:cs typeface="Arial"/>
                <a:sym typeface="Arial"/>
              </a:rPr>
              <a:t>INIA-CSIC</a:t>
            </a:r>
            <a:endParaRPr dirty="0"/>
          </a:p>
          <a:p>
            <a:pPr marL="0" marR="0" lvl="0" indent="0" algn="l" rtl="0">
              <a:spcBef>
                <a:spcPts val="0"/>
              </a:spcBef>
              <a:spcAft>
                <a:spcPts val="0"/>
              </a:spcAft>
              <a:buClr>
                <a:srgbClr val="000000"/>
              </a:buClr>
              <a:buSzPts val="1200"/>
              <a:buFont typeface="Arial"/>
              <a:buNone/>
            </a:pPr>
            <a:r>
              <a:rPr lang="es-ES" sz="1200" u="sng" dirty="0">
                <a:solidFill>
                  <a:schemeClr val="hlink"/>
                </a:solidFill>
                <a:latin typeface="Arial"/>
                <a:ea typeface="Arial"/>
                <a:cs typeface="Arial"/>
                <a:sym typeface="Arial"/>
                <a:hlinkClick r:id="rId9"/>
              </a:rPr>
              <a:t>ajpelu@gmail.com</a:t>
            </a:r>
            <a:r>
              <a:rPr lang="es-ES" sz="1200" dirty="0">
                <a:solidFill>
                  <a:srgbClr val="000000"/>
                </a:solidFill>
                <a:latin typeface="Arial"/>
                <a:ea typeface="Arial"/>
                <a:cs typeface="Arial"/>
                <a:sym typeface="Arial"/>
              </a:rPr>
              <a:t> </a:t>
            </a:r>
            <a:endParaRPr sz="1200" dirty="0">
              <a:solidFill>
                <a:srgbClr val="000000"/>
              </a:solidFill>
              <a:latin typeface="Arial"/>
              <a:ea typeface="Arial"/>
              <a:cs typeface="Arial"/>
              <a:sym typeface="Arial"/>
            </a:endParaRPr>
          </a:p>
        </p:txBody>
      </p:sp>
      <p:sp>
        <p:nvSpPr>
          <p:cNvPr id="258" name="Google Shape;258;p6"/>
          <p:cNvSpPr txBox="1"/>
          <p:nvPr/>
        </p:nvSpPr>
        <p:spPr>
          <a:xfrm>
            <a:off x="6702107" y="2826422"/>
            <a:ext cx="2089190" cy="10162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s-ES" sz="1200">
                <a:solidFill>
                  <a:srgbClr val="000000"/>
                </a:solidFill>
                <a:latin typeface="Arial"/>
                <a:ea typeface="Arial"/>
                <a:cs typeface="Arial"/>
                <a:sym typeface="Arial"/>
              </a:rPr>
              <a:t>Javier Martínez López</a:t>
            </a:r>
            <a:endParaRPr/>
          </a:p>
          <a:p>
            <a:pPr marL="0" marR="0" lvl="0" indent="0" algn="l" rtl="0">
              <a:spcBef>
                <a:spcPts val="0"/>
              </a:spcBef>
              <a:spcAft>
                <a:spcPts val="0"/>
              </a:spcAft>
              <a:buClr>
                <a:srgbClr val="000000"/>
              </a:buClr>
              <a:buSzPts val="1200"/>
              <a:buFont typeface="Arial"/>
              <a:buNone/>
            </a:pPr>
            <a:r>
              <a:rPr lang="es-ES" sz="1200"/>
              <a:t>Departamento de Ecología e IISTA-CEAMA. UGR</a:t>
            </a:r>
            <a:endParaRPr sz="1200">
              <a:solidFill>
                <a:srgbClr val="000000"/>
              </a:solidFill>
              <a:latin typeface="Arial"/>
              <a:ea typeface="Arial"/>
              <a:cs typeface="Arial"/>
              <a:sym typeface="Arial"/>
            </a:endParaRPr>
          </a:p>
          <a:p>
            <a:pPr marL="0" marR="0" lvl="0" indent="0" algn="l" rtl="0">
              <a:spcBef>
                <a:spcPts val="0"/>
              </a:spcBef>
              <a:spcAft>
                <a:spcPts val="0"/>
              </a:spcAft>
              <a:buClr>
                <a:srgbClr val="000000"/>
              </a:buClr>
              <a:buSzPts val="1200"/>
              <a:buFont typeface="Arial"/>
              <a:buNone/>
            </a:pPr>
            <a:r>
              <a:rPr lang="es-ES" sz="1200" u="sng">
                <a:solidFill>
                  <a:schemeClr val="hlink"/>
                </a:solidFill>
                <a:hlinkClick r:id="rId10"/>
              </a:rPr>
              <a:t>javier.martinez@ugr.es</a:t>
            </a:r>
            <a:r>
              <a:rPr lang="es-ES" sz="1200"/>
              <a:t> </a:t>
            </a:r>
            <a:endParaRPr sz="1200">
              <a:solidFill>
                <a:srgbClr val="000000"/>
              </a:solidFill>
              <a:latin typeface="Arial"/>
              <a:ea typeface="Arial"/>
              <a:cs typeface="Arial"/>
              <a:sym typeface="Arial"/>
            </a:endParaRPr>
          </a:p>
        </p:txBody>
      </p:sp>
      <p:sp>
        <p:nvSpPr>
          <p:cNvPr id="259" name="Google Shape;259;p6"/>
          <p:cNvSpPr/>
          <p:nvPr/>
        </p:nvSpPr>
        <p:spPr>
          <a:xfrm>
            <a:off x="5157389" y="2826422"/>
            <a:ext cx="1382086" cy="1382086"/>
          </a:xfrm>
          <a:prstGeom prst="rect">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60" name="Google Shape;260;p6"/>
          <p:cNvPicPr preferRelativeResize="0"/>
          <p:nvPr/>
        </p:nvPicPr>
        <p:blipFill>
          <a:blip r:embed="rId11">
            <a:alphaModFix/>
          </a:blip>
          <a:stretch>
            <a:fillRect/>
          </a:stretch>
        </p:blipFill>
        <p:spPr>
          <a:xfrm>
            <a:off x="5157375" y="2826425"/>
            <a:ext cx="1382100" cy="1371035"/>
          </a:xfrm>
          <a:prstGeom prst="rect">
            <a:avLst/>
          </a:prstGeom>
          <a:noFill/>
          <a:ln w="25400" cap="flat" cmpd="sng">
            <a:solidFill>
              <a:srgbClr val="21364F"/>
            </a:solidFill>
            <a:prstDash val="solid"/>
            <a:round/>
            <a:headEnd type="none" w="sm" len="sm"/>
            <a:tailEnd type="none" w="sm" len="sm"/>
          </a:ln>
        </p:spPr>
      </p:pic>
      <p:pic>
        <p:nvPicPr>
          <p:cNvPr id="261" name="Google Shape;261;p6"/>
          <p:cNvPicPr preferRelativeResize="0"/>
          <p:nvPr/>
        </p:nvPicPr>
        <p:blipFill>
          <a:blip r:embed="rId12">
            <a:alphaModFix/>
          </a:blip>
          <a:stretch>
            <a:fillRect/>
          </a:stretch>
        </p:blipFill>
        <p:spPr>
          <a:xfrm>
            <a:off x="5157400" y="1013925"/>
            <a:ext cx="1382100" cy="14548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body" idx="1"/>
          </p:nvPr>
        </p:nvSpPr>
        <p:spPr>
          <a:xfrm>
            <a:off x="677048" y="2048849"/>
            <a:ext cx="7772400" cy="4114800"/>
          </a:xfrm>
          <a:prstGeom prst="rect">
            <a:avLst/>
          </a:prstGeom>
          <a:noFill/>
          <a:ln>
            <a:noFill/>
          </a:ln>
        </p:spPr>
        <p:txBody>
          <a:bodyPr spcFirstLastPara="1" wrap="square" lIns="91425" tIns="67950" rIns="91425" bIns="45700" anchor="t" anchorCtr="0">
            <a:noAutofit/>
          </a:bodyPr>
          <a:lstStyle/>
          <a:p>
            <a:pPr marL="0" marR="0" lvl="0" indent="0" algn="l" rtl="0">
              <a:lnSpc>
                <a:spcPct val="93000"/>
              </a:lnSpc>
              <a:spcBef>
                <a:spcPts val="0"/>
              </a:spcBef>
              <a:spcAft>
                <a:spcPts val="0"/>
              </a:spcAft>
              <a:buSzPts val="1400"/>
              <a:buNone/>
            </a:pPr>
            <a:endParaRPr sz="2400" b="0" i="0" u="none" strike="noStrike" cap="none" dirty="0">
              <a:solidFill>
                <a:srgbClr val="000000"/>
              </a:solidFill>
              <a:latin typeface="Arial" panose="020B0604020202020204" pitchFamily="34" charset="0"/>
              <a:cs typeface="Arial" panose="020B0604020202020204" pitchFamily="34" charset="0"/>
              <a:sym typeface="Times New Roman"/>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dirty="0">
                <a:solidFill>
                  <a:srgbClr val="000000"/>
                </a:solidFill>
                <a:latin typeface="Arial" panose="020B0604020202020204" pitchFamily="34" charset="0"/>
                <a:cs typeface="Arial" panose="020B0604020202020204" pitchFamily="34" charset="0"/>
                <a:sym typeface="Times New Roman"/>
              </a:rPr>
              <a:t>Facilitar la investigación y gestión ambiental desarrollando nuevas formas de acceso y análisis de los datos ecológicos</a:t>
            </a:r>
            <a:endParaRPr dirty="0">
              <a:latin typeface="Arial" panose="020B0604020202020204" pitchFamily="34" charset="0"/>
              <a:cs typeface="Arial" panose="020B0604020202020204" pitchFamily="34" charset="0"/>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dirty="0">
                <a:solidFill>
                  <a:srgbClr val="000000"/>
                </a:solidFill>
                <a:latin typeface="Arial" panose="020B0604020202020204" pitchFamily="34" charset="0"/>
                <a:cs typeface="Arial" panose="020B0604020202020204" pitchFamily="34" charset="0"/>
                <a:sym typeface="Times New Roman"/>
              </a:rPr>
              <a:t>Incrementar la escala espacio-temporal de los estudios ecológicos</a:t>
            </a:r>
            <a:endParaRPr dirty="0">
              <a:latin typeface="Arial" panose="020B0604020202020204" pitchFamily="34" charset="0"/>
              <a:cs typeface="Arial" panose="020B0604020202020204" pitchFamily="34" charset="0"/>
            </a:endParaRPr>
          </a:p>
        </p:txBody>
      </p:sp>
      <p:sp>
        <p:nvSpPr>
          <p:cNvPr id="267" name="Google Shape;267;p33"/>
          <p:cNvSpPr txBox="1">
            <a:spLocks noGrp="1"/>
          </p:cNvSpPr>
          <p:nvPr>
            <p:ph type="title"/>
          </p:nvPr>
        </p:nvSpPr>
        <p:spPr>
          <a:xfrm>
            <a:off x="382588" y="1492220"/>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1" i="0" u="none" strike="noStrike" cap="none" dirty="0">
                <a:solidFill>
                  <a:srgbClr val="000000"/>
                </a:solidFill>
                <a:latin typeface="Arial"/>
                <a:ea typeface="Arial"/>
                <a:cs typeface="Arial"/>
                <a:sym typeface="Arial"/>
              </a:rPr>
              <a:t>Objetivos</a:t>
            </a:r>
            <a:endParaRPr sz="40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rotWithShape="1">
          <a:blip r:embed="rId3">
            <a:alphaModFix/>
          </a:blip>
          <a:srcRect/>
          <a:stretch/>
        </p:blipFill>
        <p:spPr>
          <a:xfrm>
            <a:off x="2054225" y="1178376"/>
            <a:ext cx="5108575" cy="4622800"/>
          </a:xfrm>
          <a:prstGeom prst="rect">
            <a:avLst/>
          </a:prstGeom>
          <a:noFill/>
          <a:ln>
            <a:noFill/>
          </a:ln>
        </p:spPr>
      </p:pic>
      <p:pic>
        <p:nvPicPr>
          <p:cNvPr id="276" name="Google Shape;276;p34"/>
          <p:cNvPicPr preferRelativeResize="0"/>
          <p:nvPr/>
        </p:nvPicPr>
        <p:blipFill rotWithShape="1">
          <a:blip r:embed="rId4">
            <a:alphaModFix/>
          </a:blip>
          <a:srcRect/>
          <a:stretch/>
        </p:blipFill>
        <p:spPr>
          <a:xfrm>
            <a:off x="5741988" y="5816441"/>
            <a:ext cx="3216275" cy="1003300"/>
          </a:xfrm>
          <a:prstGeom prst="rect">
            <a:avLst/>
          </a:prstGeom>
          <a:noFill/>
          <a:ln>
            <a:noFill/>
          </a:ln>
        </p:spPr>
      </p:pic>
      <p:sp>
        <p:nvSpPr>
          <p:cNvPr id="277" name="Google Shape;277;p34"/>
          <p:cNvSpPr txBox="1"/>
          <p:nvPr/>
        </p:nvSpPr>
        <p:spPr>
          <a:xfrm>
            <a:off x="6616699" y="1067043"/>
            <a:ext cx="2099883" cy="14620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Datos primarios: Redes sensoriales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Protocolos humanos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Satélites</a:t>
            </a:r>
            <a:endParaRPr sz="1400" b="0" i="0" u="none" strike="noStrike" cap="none">
              <a:solidFill>
                <a:srgbClr val="000000"/>
              </a:solidFill>
              <a:latin typeface="Arial"/>
              <a:ea typeface="Arial"/>
              <a:cs typeface="Arial"/>
              <a:sym typeface="Arial"/>
            </a:endParaRPr>
          </a:p>
        </p:txBody>
      </p:sp>
      <p:cxnSp>
        <p:nvCxnSpPr>
          <p:cNvPr id="278" name="Google Shape;278;p34"/>
          <p:cNvCxnSpPr/>
          <p:nvPr/>
        </p:nvCxnSpPr>
        <p:spPr>
          <a:xfrm rot="10800000" flipH="1">
            <a:off x="6473825" y="1645101"/>
            <a:ext cx="163513" cy="149225"/>
          </a:xfrm>
          <a:prstGeom prst="straightConnector1">
            <a:avLst/>
          </a:prstGeom>
          <a:noFill/>
          <a:ln w="9525" cap="flat" cmpd="sng">
            <a:solidFill>
              <a:srgbClr val="000000"/>
            </a:solidFill>
            <a:prstDash val="solid"/>
            <a:round/>
            <a:headEnd type="none" w="sm" len="sm"/>
            <a:tailEnd type="none" w="sm" len="sm"/>
          </a:ln>
        </p:spPr>
      </p:cxnSp>
      <p:sp>
        <p:nvSpPr>
          <p:cNvPr id="279" name="Google Shape;279;p34"/>
          <p:cNvSpPr txBox="1"/>
          <p:nvPr/>
        </p:nvSpPr>
        <p:spPr>
          <a:xfrm>
            <a:off x="7296150" y="2970663"/>
            <a:ext cx="1595438" cy="9128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Criterios de calidad de datos</a:t>
            </a:r>
            <a:endParaRPr sz="1400" b="0" i="0" u="none" strike="noStrike" cap="none">
              <a:solidFill>
                <a:srgbClr val="000000"/>
              </a:solidFill>
              <a:latin typeface="Arial"/>
              <a:ea typeface="Arial"/>
              <a:cs typeface="Arial"/>
              <a:sym typeface="Arial"/>
            </a:endParaRPr>
          </a:p>
        </p:txBody>
      </p:sp>
      <p:cxnSp>
        <p:nvCxnSpPr>
          <p:cNvPr id="280" name="Google Shape;280;p34"/>
          <p:cNvCxnSpPr/>
          <p:nvPr/>
        </p:nvCxnSpPr>
        <p:spPr>
          <a:xfrm>
            <a:off x="7067550" y="3361188"/>
            <a:ext cx="182563" cy="1588"/>
          </a:xfrm>
          <a:prstGeom prst="straightConnector1">
            <a:avLst/>
          </a:prstGeom>
          <a:noFill/>
          <a:ln w="9525" cap="flat" cmpd="sng">
            <a:solidFill>
              <a:srgbClr val="000000"/>
            </a:solidFill>
            <a:prstDash val="solid"/>
            <a:round/>
            <a:headEnd type="none" w="sm" len="sm"/>
            <a:tailEnd type="none" w="sm" len="sm"/>
          </a:ln>
        </p:spPr>
      </p:cxnSp>
      <p:sp>
        <p:nvSpPr>
          <p:cNvPr id="281" name="Google Shape;281;p34"/>
          <p:cNvSpPr txBox="1"/>
          <p:nvPr/>
        </p:nvSpPr>
        <p:spPr>
          <a:xfrm>
            <a:off x="6699250" y="4469263"/>
            <a:ext cx="1595438" cy="63976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Incorporación de metadatos</a:t>
            </a:r>
            <a:endParaRPr sz="1800" b="0" i="0" u="none" strike="noStrike" cap="none">
              <a:solidFill>
                <a:srgbClr val="0084D1"/>
              </a:solidFill>
              <a:latin typeface="Times New Roman"/>
              <a:ea typeface="Times New Roman"/>
              <a:cs typeface="Times New Roman"/>
              <a:sym typeface="Times New Roman"/>
            </a:endParaRPr>
          </a:p>
        </p:txBody>
      </p:sp>
      <p:cxnSp>
        <p:nvCxnSpPr>
          <p:cNvPr id="282" name="Google Shape;282;p34"/>
          <p:cNvCxnSpPr/>
          <p:nvPr/>
        </p:nvCxnSpPr>
        <p:spPr>
          <a:xfrm rot="10800000" flipH="1">
            <a:off x="6556375" y="4681988"/>
            <a:ext cx="200025" cy="12700"/>
          </a:xfrm>
          <a:prstGeom prst="straightConnector1">
            <a:avLst/>
          </a:prstGeom>
          <a:noFill/>
          <a:ln w="9525" cap="flat" cmpd="sng">
            <a:solidFill>
              <a:srgbClr val="000000"/>
            </a:solidFill>
            <a:prstDash val="solid"/>
            <a:round/>
            <a:headEnd type="none" w="sm" len="sm"/>
            <a:tailEnd type="none" w="sm" len="sm"/>
          </a:ln>
        </p:spPr>
      </p:cxnSp>
      <p:sp>
        <p:nvSpPr>
          <p:cNvPr id="283" name="Google Shape;283;p34"/>
          <p:cNvSpPr txBox="1"/>
          <p:nvPr/>
        </p:nvSpPr>
        <p:spPr>
          <a:xfrm>
            <a:off x="3690938" y="5690051"/>
            <a:ext cx="1981200" cy="63976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Almacenamiento seguro</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flipH="1">
            <a:off x="4578350" y="5472563"/>
            <a:ext cx="1588" cy="158750"/>
          </a:xfrm>
          <a:prstGeom prst="straightConnector1">
            <a:avLst/>
          </a:prstGeom>
          <a:noFill/>
          <a:ln w="9525" cap="flat" cmpd="sng">
            <a:solidFill>
              <a:srgbClr val="000000"/>
            </a:solidFill>
            <a:prstDash val="solid"/>
            <a:round/>
            <a:headEnd type="none" w="sm" len="sm"/>
            <a:tailEnd type="none" w="sm" len="sm"/>
          </a:ln>
        </p:spPr>
      </p:cxnSp>
      <p:sp>
        <p:nvSpPr>
          <p:cNvPr id="285" name="Google Shape;285;p34"/>
          <p:cNvSpPr txBox="1"/>
          <p:nvPr/>
        </p:nvSpPr>
        <p:spPr>
          <a:xfrm>
            <a:off x="384175" y="4645476"/>
            <a:ext cx="2243138" cy="118745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Identificación de datos relevantes para abordar una cuestión concreta</a:t>
            </a:r>
            <a:endParaRPr sz="1400" b="0" i="0" u="none" strike="noStrike" cap="none">
              <a:solidFill>
                <a:srgbClr val="000000"/>
              </a:solidFill>
              <a:latin typeface="Arial"/>
              <a:ea typeface="Arial"/>
              <a:cs typeface="Arial"/>
              <a:sym typeface="Arial"/>
            </a:endParaRPr>
          </a:p>
        </p:txBody>
      </p:sp>
      <p:cxnSp>
        <p:nvCxnSpPr>
          <p:cNvPr id="286" name="Google Shape;286;p34"/>
          <p:cNvCxnSpPr/>
          <p:nvPr/>
        </p:nvCxnSpPr>
        <p:spPr>
          <a:xfrm rot="10800000" flipH="1">
            <a:off x="2435225" y="4870901"/>
            <a:ext cx="236538" cy="139700"/>
          </a:xfrm>
          <a:prstGeom prst="straightConnector1">
            <a:avLst/>
          </a:prstGeom>
          <a:noFill/>
          <a:ln w="9525" cap="flat" cmpd="sng">
            <a:solidFill>
              <a:srgbClr val="000000"/>
            </a:solidFill>
            <a:prstDash val="solid"/>
            <a:round/>
            <a:headEnd type="none" w="sm" len="sm"/>
            <a:tailEnd type="none" w="sm" len="sm"/>
          </a:ln>
        </p:spPr>
      </p:cxnSp>
      <p:sp>
        <p:nvSpPr>
          <p:cNvPr id="287" name="Google Shape;287;p34"/>
          <p:cNvSpPr txBox="1"/>
          <p:nvPr/>
        </p:nvSpPr>
        <p:spPr>
          <a:xfrm>
            <a:off x="487363" y="2956376"/>
            <a:ext cx="1595437"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Agregar datos de diversas fuentes</a:t>
            </a:r>
            <a:endParaRPr sz="1400" b="0" i="0" u="none" strike="noStrike" cap="none">
              <a:solidFill>
                <a:srgbClr val="000000"/>
              </a:solidFill>
              <a:latin typeface="Arial"/>
              <a:ea typeface="Arial"/>
              <a:cs typeface="Arial"/>
              <a:sym typeface="Arial"/>
            </a:endParaRPr>
          </a:p>
        </p:txBody>
      </p:sp>
      <p:cxnSp>
        <p:nvCxnSpPr>
          <p:cNvPr id="288" name="Google Shape;288;p34"/>
          <p:cNvCxnSpPr/>
          <p:nvPr/>
        </p:nvCxnSpPr>
        <p:spPr>
          <a:xfrm rot="10800000" flipH="1">
            <a:off x="1778000" y="3338963"/>
            <a:ext cx="309563" cy="12700"/>
          </a:xfrm>
          <a:prstGeom prst="straightConnector1">
            <a:avLst/>
          </a:prstGeom>
          <a:noFill/>
          <a:ln w="9525" cap="flat" cmpd="sng">
            <a:solidFill>
              <a:srgbClr val="000000"/>
            </a:solidFill>
            <a:prstDash val="solid"/>
            <a:round/>
            <a:headEnd type="none" w="sm" len="sm"/>
            <a:tailEnd type="none" w="sm" len="sm"/>
          </a:ln>
        </p:spPr>
      </p:cxnSp>
      <p:sp>
        <p:nvSpPr>
          <p:cNvPr id="289" name="Google Shape;289;p34"/>
          <p:cNvSpPr txBox="1"/>
          <p:nvPr/>
        </p:nvSpPr>
        <p:spPr>
          <a:xfrm>
            <a:off x="674688" y="902151"/>
            <a:ext cx="2359025"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Análisis estadístico, visualización resultados</a:t>
            </a:r>
            <a:endParaRPr sz="1400" b="0" i="0" u="none" strike="noStrike" cap="none">
              <a:solidFill>
                <a:srgbClr val="000000"/>
              </a:solidFill>
              <a:latin typeface="Arial"/>
              <a:ea typeface="Arial"/>
              <a:cs typeface="Arial"/>
              <a:sym typeface="Arial"/>
            </a:endParaRPr>
          </a:p>
        </p:txBody>
      </p:sp>
      <p:cxnSp>
        <p:nvCxnSpPr>
          <p:cNvPr id="290" name="Google Shape;290;p34"/>
          <p:cNvCxnSpPr/>
          <p:nvPr/>
        </p:nvCxnSpPr>
        <p:spPr>
          <a:xfrm>
            <a:off x="2516188" y="1572076"/>
            <a:ext cx="219075" cy="192087"/>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grpSp>
        <p:nvGrpSpPr>
          <p:cNvPr id="299" name="Google Shape;299;p35"/>
          <p:cNvGrpSpPr/>
          <p:nvPr/>
        </p:nvGrpSpPr>
        <p:grpSpPr>
          <a:xfrm>
            <a:off x="325200" y="1110148"/>
            <a:ext cx="8818800" cy="1121100"/>
            <a:chOff x="262500" y="1195625"/>
            <a:chExt cx="8818800" cy="1121100"/>
          </a:xfrm>
        </p:grpSpPr>
        <p:sp>
          <p:nvSpPr>
            <p:cNvPr id="300" name="Google Shape;300;p35"/>
            <p:cNvSpPr txBox="1"/>
            <p:nvPr/>
          </p:nvSpPr>
          <p:spPr>
            <a:xfrm>
              <a:off x="262500" y="1195625"/>
              <a:ext cx="8818800" cy="9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disciplinas científicas no existen!</a:t>
              </a:r>
              <a:endParaRPr sz="4000" b="0" i="0" u="none" strike="noStrike" cap="none">
                <a:solidFill>
                  <a:srgbClr val="000000"/>
                </a:solidFill>
                <a:latin typeface="Arial"/>
                <a:ea typeface="Arial"/>
                <a:cs typeface="Arial"/>
                <a:sym typeface="Arial"/>
              </a:endParaRPr>
            </a:p>
          </p:txBody>
        </p:sp>
        <p:sp>
          <p:nvSpPr>
            <p:cNvPr id="301" name="Google Shape;301;p35"/>
            <p:cNvSpPr txBox="1"/>
            <p:nvPr/>
          </p:nvSpPr>
          <p:spPr>
            <a:xfrm>
              <a:off x="524650" y="1886825"/>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(son constructos intelectuales que nos ayudan a comprender mejor el mundo. Si las tomamos demasiado en serio nos cierran la mente)</a:t>
              </a:r>
              <a:endParaRPr sz="1400" b="0" i="0" u="none" strike="noStrike" cap="none">
                <a:solidFill>
                  <a:srgbClr val="000000"/>
                </a:solidFill>
                <a:latin typeface="Arial"/>
                <a:ea typeface="Arial"/>
                <a:cs typeface="Arial"/>
                <a:sym typeface="Arial"/>
              </a:endParaRPr>
            </a:p>
          </p:txBody>
        </p:sp>
      </p:grpSp>
      <p:grpSp>
        <p:nvGrpSpPr>
          <p:cNvPr id="302" name="Google Shape;302;p35"/>
          <p:cNvGrpSpPr/>
          <p:nvPr/>
        </p:nvGrpSpPr>
        <p:grpSpPr>
          <a:xfrm>
            <a:off x="761960" y="2499523"/>
            <a:ext cx="8320390" cy="4185871"/>
            <a:chOff x="823610" y="2499523"/>
            <a:chExt cx="8320390" cy="4185871"/>
          </a:xfrm>
        </p:grpSpPr>
        <p:grpSp>
          <p:nvGrpSpPr>
            <p:cNvPr id="303" name="Google Shape;303;p35"/>
            <p:cNvGrpSpPr/>
            <p:nvPr/>
          </p:nvGrpSpPr>
          <p:grpSpPr>
            <a:xfrm>
              <a:off x="823610" y="2499523"/>
              <a:ext cx="8149484" cy="4185871"/>
              <a:chOff x="769378" y="2454880"/>
              <a:chExt cx="8149484" cy="4185871"/>
            </a:xfrm>
          </p:grpSpPr>
          <p:pic>
            <p:nvPicPr>
              <p:cNvPr id="304" name="Google Shape;304;p35"/>
              <p:cNvPicPr preferRelativeResize="0"/>
              <p:nvPr/>
            </p:nvPicPr>
            <p:blipFill rotWithShape="1">
              <a:blip r:embed="rId3">
                <a:alphaModFix/>
              </a:blip>
              <a:srcRect/>
              <a:stretch/>
            </p:blipFill>
            <p:spPr>
              <a:xfrm>
                <a:off x="769378" y="2454880"/>
                <a:ext cx="8149484" cy="4185871"/>
              </a:xfrm>
              <a:prstGeom prst="rect">
                <a:avLst/>
              </a:prstGeom>
              <a:noFill/>
              <a:ln>
                <a:noFill/>
              </a:ln>
            </p:spPr>
          </p:pic>
          <p:sp>
            <p:nvSpPr>
              <p:cNvPr id="305" name="Google Shape;305;p35"/>
              <p:cNvSpPr/>
              <p:nvPr/>
            </p:nvSpPr>
            <p:spPr>
              <a:xfrm rot="-257784">
                <a:off x="2325227" y="4507047"/>
                <a:ext cx="745125" cy="11836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200" b="0" i="0" u="none" strike="noStrike" cap="none">
                    <a:solidFill>
                      <a:schemeClr val="dk1"/>
                    </a:solidFill>
                    <a:latin typeface="Arial"/>
                    <a:ea typeface="Arial"/>
                    <a:cs typeface="Arial"/>
                    <a:sym typeface="Arial"/>
                  </a:rPr>
                  <a:t>Ecoinformática</a:t>
                </a:r>
                <a:endParaRPr sz="1200" b="0" i="0" u="none" strike="noStrike" cap="none">
                  <a:solidFill>
                    <a:schemeClr val="dk1"/>
                  </a:solidFill>
                  <a:latin typeface="Arial"/>
                  <a:ea typeface="Arial"/>
                  <a:cs typeface="Arial"/>
                  <a:sym typeface="Arial"/>
                </a:endParaRPr>
              </a:p>
            </p:txBody>
          </p:sp>
          <p:sp>
            <p:nvSpPr>
              <p:cNvPr id="306" name="Google Shape;306;p35"/>
              <p:cNvSpPr txBox="1"/>
              <p:nvPr/>
            </p:nvSpPr>
            <p:spPr>
              <a:xfrm>
                <a:off x="4013201" y="5644291"/>
                <a:ext cx="2057399" cy="400110"/>
              </a:xfrm>
              <a:prstGeom prst="rect">
                <a:avLst/>
              </a:prstGeom>
              <a:solidFill>
                <a:srgbClr val="75C64E"/>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0" i="0" u="none" strike="noStrike" cap="none">
                    <a:solidFill>
                      <a:srgbClr val="000000"/>
                    </a:solidFill>
                    <a:latin typeface="Arial"/>
                    <a:ea typeface="Arial"/>
                    <a:cs typeface="Arial"/>
                    <a:sym typeface="Arial"/>
                  </a:rPr>
                  <a:t>Ecoinformática</a:t>
                </a:r>
                <a:endParaRPr sz="2000" b="0" i="0" u="none" strike="noStrike" cap="none">
                  <a:solidFill>
                    <a:srgbClr val="000000"/>
                  </a:solidFill>
                  <a:latin typeface="Arial"/>
                  <a:ea typeface="Arial"/>
                  <a:cs typeface="Arial"/>
                  <a:sym typeface="Arial"/>
                </a:endParaRPr>
              </a:p>
            </p:txBody>
          </p:sp>
        </p:grpSp>
        <p:sp>
          <p:nvSpPr>
            <p:cNvPr id="307" name="Google Shape;307;p35"/>
            <p:cNvSpPr/>
            <p:nvPr/>
          </p:nvSpPr>
          <p:spPr>
            <a:xfrm>
              <a:off x="5394808" y="4163949"/>
              <a:ext cx="3749192" cy="2075828"/>
            </a:xfrm>
            <a:prstGeom prst="wedgeEllipseCallout">
              <a:avLst>
                <a:gd name="adj1" fmla="val -55845"/>
                <a:gd name="adj2" fmla="val -61125"/>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 name="Google Shape;308;p35"/>
            <p:cNvPicPr preferRelativeResize="0"/>
            <p:nvPr/>
          </p:nvPicPr>
          <p:blipFill rotWithShape="1">
            <a:blip r:embed="rId4">
              <a:alphaModFix/>
            </a:blip>
            <a:srcRect b="44579"/>
            <a:stretch/>
          </p:blipFill>
          <p:spPr>
            <a:xfrm>
              <a:off x="7207250" y="4559300"/>
              <a:ext cx="1389700" cy="1212597"/>
            </a:xfrm>
            <a:prstGeom prst="rect">
              <a:avLst/>
            </a:prstGeom>
            <a:noFill/>
            <a:ln>
              <a:noFill/>
            </a:ln>
          </p:spPr>
        </p:pic>
        <p:sp>
          <p:nvSpPr>
            <p:cNvPr id="309" name="Google Shape;309;p35"/>
            <p:cNvSpPr txBox="1"/>
            <p:nvPr/>
          </p:nvSpPr>
          <p:spPr>
            <a:xfrm>
              <a:off x="5626100" y="4596448"/>
              <a:ext cx="1504950"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¡Pon ecoinformática en tu vida y serás más consiliente!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18" name="Google Shape;318;p36"/>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Quien tiene los datos tiene el poder</a:t>
            </a:r>
            <a:endParaRPr sz="4000" b="0" i="0" u="none" strike="noStrike" cap="none">
              <a:solidFill>
                <a:srgbClr val="000000"/>
              </a:solidFill>
              <a:latin typeface="Arial"/>
              <a:ea typeface="Arial"/>
              <a:cs typeface="Arial"/>
              <a:sym typeface="Arial"/>
            </a:endParaRPr>
          </a:p>
        </p:txBody>
      </p:sp>
      <p:sp>
        <p:nvSpPr>
          <p:cNvPr id="319" name="Google Shape;319;p36"/>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de cambiar el mundo y hacerlo más bonito (para todos)</a:t>
            </a:r>
            <a:endParaRPr sz="1400" b="0" i="0" u="none" strike="noStrike" cap="none">
              <a:solidFill>
                <a:srgbClr val="000000"/>
              </a:solidFill>
              <a:latin typeface="Arial"/>
              <a:ea typeface="Arial"/>
              <a:cs typeface="Arial"/>
              <a:sym typeface="Arial"/>
            </a:endParaRPr>
          </a:p>
        </p:txBody>
      </p:sp>
      <p:grpSp>
        <p:nvGrpSpPr>
          <p:cNvPr id="320" name="Google Shape;320;p36"/>
          <p:cNvGrpSpPr/>
          <p:nvPr/>
        </p:nvGrpSpPr>
        <p:grpSpPr>
          <a:xfrm>
            <a:off x="431291" y="2231248"/>
            <a:ext cx="8178359" cy="4335597"/>
            <a:chOff x="431291" y="2231248"/>
            <a:chExt cx="8178359" cy="4335597"/>
          </a:xfrm>
        </p:grpSpPr>
        <p:pic>
          <p:nvPicPr>
            <p:cNvPr id="321" name="Google Shape;321;p36"/>
            <p:cNvPicPr preferRelativeResize="0"/>
            <p:nvPr/>
          </p:nvPicPr>
          <p:blipFill rotWithShape="1">
            <a:blip r:embed="rId3">
              <a:alphaModFix/>
            </a:blip>
            <a:srcRect/>
            <a:stretch/>
          </p:blipFill>
          <p:spPr>
            <a:xfrm>
              <a:off x="431291" y="2231248"/>
              <a:ext cx="6069835" cy="4335597"/>
            </a:xfrm>
            <a:prstGeom prst="rect">
              <a:avLst/>
            </a:prstGeom>
            <a:noFill/>
            <a:ln>
              <a:noFill/>
            </a:ln>
          </p:spPr>
        </p:pic>
        <p:sp>
          <p:nvSpPr>
            <p:cNvPr id="322" name="Google Shape;322;p36"/>
            <p:cNvSpPr/>
            <p:nvPr/>
          </p:nvSpPr>
          <p:spPr>
            <a:xfrm>
              <a:off x="4504611" y="2231248"/>
              <a:ext cx="4105039" cy="1842515"/>
            </a:xfrm>
            <a:prstGeom prst="wedgeEllipseCallout">
              <a:avLst>
                <a:gd name="adj1" fmla="val -51185"/>
                <a:gd name="adj2" fmla="val 455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dirty="0">
                  <a:solidFill>
                    <a:schemeClr val="dk1"/>
                  </a:solidFill>
                  <a:latin typeface="Arial"/>
                  <a:ea typeface="Arial"/>
                  <a:cs typeface="Arial"/>
                  <a:sym typeface="Arial"/>
                </a:rPr>
                <a:t>“Si tus datos y los procesos que operan sobre los mismos no están ni ordenados ni documentados no tienes ni poder ni tienes </a:t>
              </a:r>
              <a:r>
                <a:rPr lang="es-ES" sz="1600" b="0" i="0" u="none" strike="noStrike" cap="none" dirty="0" err="1">
                  <a:solidFill>
                    <a:schemeClr val="dk1"/>
                  </a:solidFill>
                  <a:latin typeface="Arial"/>
                  <a:ea typeface="Arial"/>
                  <a:cs typeface="Arial"/>
                  <a:sym typeface="Arial"/>
                </a:rPr>
                <a:t>ná</a:t>
              </a:r>
              <a:r>
                <a:rPr lang="es-ES" sz="1600" b="0" i="0" u="none" strike="noStrike" cap="none" dirty="0">
                  <a:solidFill>
                    <a:schemeClr val="dk1"/>
                  </a:solidFill>
                  <a:latin typeface="Arial"/>
                  <a:ea typeface="Arial"/>
                  <a:cs typeface="Arial"/>
                  <a:sym typeface="Arial"/>
                </a:rPr>
                <a:t>”</a:t>
              </a:r>
              <a:endParaRPr dirty="0"/>
            </a:p>
          </p:txBody>
        </p:sp>
      </p:grpSp>
      <p:grpSp>
        <p:nvGrpSpPr>
          <p:cNvPr id="323" name="Google Shape;323;p36"/>
          <p:cNvGrpSpPr/>
          <p:nvPr/>
        </p:nvGrpSpPr>
        <p:grpSpPr>
          <a:xfrm>
            <a:off x="5055706" y="4313395"/>
            <a:ext cx="3905594" cy="2120753"/>
            <a:chOff x="5055706" y="4313395"/>
            <a:chExt cx="3905594" cy="2120753"/>
          </a:xfrm>
        </p:grpSpPr>
        <p:sp>
          <p:nvSpPr>
            <p:cNvPr id="324" name="Google Shape;324;p36"/>
            <p:cNvSpPr/>
            <p:nvPr/>
          </p:nvSpPr>
          <p:spPr>
            <a:xfrm>
              <a:off x="5055706" y="4313395"/>
              <a:ext cx="3905594" cy="2120753"/>
            </a:xfrm>
            <a:prstGeom prst="cloudCallout">
              <a:avLst>
                <a:gd name="adj1" fmla="val -71212"/>
                <a:gd name="adj2" fmla="val -701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325" name="Google Shape;325;p36"/>
            <p:cNvSpPr txBox="1"/>
            <p:nvPr/>
          </p:nvSpPr>
          <p:spPr>
            <a:xfrm>
              <a:off x="5469741" y="4751923"/>
              <a:ext cx="3114891"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dirty="0">
                  <a:solidFill>
                    <a:srgbClr val="000000"/>
                  </a:solidFill>
                  <a:latin typeface="Arial"/>
                  <a:ea typeface="Arial"/>
                  <a:cs typeface="Arial"/>
                  <a:sym typeface="Arial"/>
                </a:rPr>
                <a:t>Si estos humanos entendieran que la ciencia es una empresa social cuyo fin último es la acumulación de conocimiento como bien público (</a:t>
              </a:r>
              <a:r>
                <a:rPr lang="es-ES" sz="1400" b="0" i="0" u="none" strike="noStrike" cap="none" dirty="0" err="1">
                  <a:solidFill>
                    <a:srgbClr val="000000"/>
                  </a:solidFill>
                  <a:latin typeface="Arial"/>
                  <a:ea typeface="Arial"/>
                  <a:cs typeface="Arial"/>
                  <a:sym typeface="Arial"/>
                </a:rPr>
                <a:t>Munafó</a:t>
              </a:r>
              <a:r>
                <a:rPr lang="es-ES" sz="1400" b="0" i="0" u="none" strike="noStrike" cap="none" dirty="0">
                  <a:solidFill>
                    <a:srgbClr val="000000"/>
                  </a:solidFill>
                  <a:latin typeface="Arial"/>
                  <a:ea typeface="Arial"/>
                  <a:cs typeface="Arial"/>
                  <a:sym typeface="Arial"/>
                </a:rPr>
                <a:t> et al. 2017), les iría mucho mejor.</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34" name="Google Shape;334;p37"/>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herramientas son herramientas</a:t>
            </a:r>
            <a:endParaRPr sz="4000" b="0" i="0" u="none" strike="noStrike" cap="none">
              <a:solidFill>
                <a:srgbClr val="000000"/>
              </a:solidFill>
              <a:latin typeface="Arial"/>
              <a:ea typeface="Arial"/>
              <a:cs typeface="Arial"/>
              <a:sym typeface="Arial"/>
            </a:endParaRPr>
          </a:p>
        </p:txBody>
      </p:sp>
      <p:sp>
        <p:nvSpPr>
          <p:cNvPr id="335" name="Google Shape;335;p37"/>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y sirven cuando se usan para resolver problemas.</a:t>
            </a:r>
            <a:endParaRPr sz="1400" b="0" i="0" u="none" strike="noStrike" cap="none">
              <a:solidFill>
                <a:srgbClr val="000000"/>
              </a:solidFill>
              <a:latin typeface="Arial"/>
              <a:ea typeface="Arial"/>
              <a:cs typeface="Arial"/>
              <a:sym typeface="Arial"/>
            </a:endParaRPr>
          </a:p>
        </p:txBody>
      </p:sp>
      <p:grpSp>
        <p:nvGrpSpPr>
          <p:cNvPr id="336" name="Google Shape;336;p37"/>
          <p:cNvGrpSpPr/>
          <p:nvPr/>
        </p:nvGrpSpPr>
        <p:grpSpPr>
          <a:xfrm>
            <a:off x="-115513" y="2137320"/>
            <a:ext cx="9463115" cy="4798702"/>
            <a:chOff x="-115513" y="2137320"/>
            <a:chExt cx="9463115" cy="4798702"/>
          </a:xfrm>
        </p:grpSpPr>
        <p:pic>
          <p:nvPicPr>
            <p:cNvPr id="337" name="Google Shape;337;p37"/>
            <p:cNvPicPr preferRelativeResize="0"/>
            <p:nvPr/>
          </p:nvPicPr>
          <p:blipFill rotWithShape="1">
            <a:blip r:embed="rId3">
              <a:alphaModFix/>
            </a:blip>
            <a:srcRect l="42757" t="29352" r="23361" b="44966"/>
            <a:stretch/>
          </p:blipFill>
          <p:spPr>
            <a:xfrm>
              <a:off x="-27831" y="2319007"/>
              <a:ext cx="7157541" cy="4535659"/>
            </a:xfrm>
            <a:prstGeom prst="rect">
              <a:avLst/>
            </a:prstGeom>
            <a:noFill/>
            <a:ln>
              <a:noFill/>
            </a:ln>
          </p:spPr>
        </p:pic>
        <p:sp>
          <p:nvSpPr>
            <p:cNvPr id="338" name="Google Shape;338;p37"/>
            <p:cNvSpPr/>
            <p:nvPr/>
          </p:nvSpPr>
          <p:spPr>
            <a:xfrm>
              <a:off x="2079449" y="2137320"/>
              <a:ext cx="5376324" cy="2488216"/>
            </a:xfrm>
            <a:custGeom>
              <a:avLst/>
              <a:gdLst/>
              <a:ahLst/>
              <a:cxnLst/>
              <a:rect l="l" t="t" r="r" b="b"/>
              <a:pathLst>
                <a:path w="3841750" h="1778000" extrusionOk="0">
                  <a:moveTo>
                    <a:pt x="0" y="425450"/>
                  </a:moveTo>
                  <a:lnTo>
                    <a:pt x="234950" y="787400"/>
                  </a:lnTo>
                  <a:lnTo>
                    <a:pt x="850900" y="971550"/>
                  </a:lnTo>
                  <a:lnTo>
                    <a:pt x="1530350" y="1384300"/>
                  </a:lnTo>
                  <a:lnTo>
                    <a:pt x="1631950" y="1778000"/>
                  </a:lnTo>
                  <a:lnTo>
                    <a:pt x="2419350" y="1771650"/>
                  </a:lnTo>
                  <a:lnTo>
                    <a:pt x="2622550" y="1708150"/>
                  </a:lnTo>
                  <a:lnTo>
                    <a:pt x="2743200" y="1581150"/>
                  </a:lnTo>
                  <a:lnTo>
                    <a:pt x="2946400" y="1517650"/>
                  </a:lnTo>
                  <a:lnTo>
                    <a:pt x="3181350" y="1555750"/>
                  </a:lnTo>
                  <a:lnTo>
                    <a:pt x="3371850" y="1663700"/>
                  </a:lnTo>
                  <a:lnTo>
                    <a:pt x="3435350" y="1758950"/>
                  </a:lnTo>
                  <a:lnTo>
                    <a:pt x="3841750" y="1689100"/>
                  </a:lnTo>
                  <a:lnTo>
                    <a:pt x="3632200" y="76200"/>
                  </a:lnTo>
                  <a:lnTo>
                    <a:pt x="114300" y="0"/>
                  </a:lnTo>
                  <a:lnTo>
                    <a:pt x="0" y="4254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37"/>
            <p:cNvSpPr/>
            <p:nvPr/>
          </p:nvSpPr>
          <p:spPr>
            <a:xfrm>
              <a:off x="-115513" y="2181752"/>
              <a:ext cx="2657059" cy="4754270"/>
            </a:xfrm>
            <a:custGeom>
              <a:avLst/>
              <a:gdLst/>
              <a:ahLst/>
              <a:cxnLst/>
              <a:rect l="l" t="t" r="r" b="b"/>
              <a:pathLst>
                <a:path w="1898650" h="3397250" extrusionOk="0">
                  <a:moveTo>
                    <a:pt x="1562100" y="400050"/>
                  </a:moveTo>
                  <a:lnTo>
                    <a:pt x="1238250" y="590550"/>
                  </a:lnTo>
                  <a:lnTo>
                    <a:pt x="1054100" y="736600"/>
                  </a:lnTo>
                  <a:lnTo>
                    <a:pt x="914400" y="908050"/>
                  </a:lnTo>
                  <a:lnTo>
                    <a:pt x="749300" y="1104900"/>
                  </a:lnTo>
                  <a:lnTo>
                    <a:pt x="704850" y="1181100"/>
                  </a:lnTo>
                  <a:lnTo>
                    <a:pt x="908050" y="1377950"/>
                  </a:lnTo>
                  <a:lnTo>
                    <a:pt x="971550" y="1435100"/>
                  </a:lnTo>
                  <a:lnTo>
                    <a:pt x="996950" y="1600200"/>
                  </a:lnTo>
                  <a:lnTo>
                    <a:pt x="1047750" y="1739900"/>
                  </a:lnTo>
                  <a:lnTo>
                    <a:pt x="1054100" y="1752600"/>
                  </a:lnTo>
                  <a:lnTo>
                    <a:pt x="990600" y="1752600"/>
                  </a:lnTo>
                  <a:lnTo>
                    <a:pt x="876300" y="1631950"/>
                  </a:lnTo>
                  <a:lnTo>
                    <a:pt x="723900" y="1581150"/>
                  </a:lnTo>
                  <a:lnTo>
                    <a:pt x="565150" y="1593850"/>
                  </a:lnTo>
                  <a:lnTo>
                    <a:pt x="400050" y="1651000"/>
                  </a:lnTo>
                  <a:lnTo>
                    <a:pt x="285750" y="1790700"/>
                  </a:lnTo>
                  <a:lnTo>
                    <a:pt x="234950" y="1943100"/>
                  </a:lnTo>
                  <a:lnTo>
                    <a:pt x="247650" y="2076450"/>
                  </a:lnTo>
                  <a:lnTo>
                    <a:pt x="330200" y="2247900"/>
                  </a:lnTo>
                  <a:lnTo>
                    <a:pt x="463550" y="2355850"/>
                  </a:lnTo>
                  <a:lnTo>
                    <a:pt x="609600" y="2387600"/>
                  </a:lnTo>
                  <a:lnTo>
                    <a:pt x="768350" y="2368550"/>
                  </a:lnTo>
                  <a:lnTo>
                    <a:pt x="920750" y="2279650"/>
                  </a:lnTo>
                  <a:lnTo>
                    <a:pt x="990600" y="2197100"/>
                  </a:lnTo>
                  <a:lnTo>
                    <a:pt x="1454150" y="2203450"/>
                  </a:lnTo>
                  <a:lnTo>
                    <a:pt x="1498600" y="2451100"/>
                  </a:lnTo>
                  <a:lnTo>
                    <a:pt x="1593850" y="2546350"/>
                  </a:lnTo>
                  <a:lnTo>
                    <a:pt x="1752600" y="2597150"/>
                  </a:lnTo>
                  <a:lnTo>
                    <a:pt x="1898650" y="2559050"/>
                  </a:lnTo>
                  <a:lnTo>
                    <a:pt x="1873250" y="3359150"/>
                  </a:lnTo>
                  <a:lnTo>
                    <a:pt x="0" y="3397250"/>
                  </a:lnTo>
                  <a:lnTo>
                    <a:pt x="0" y="88900"/>
                  </a:lnTo>
                  <a:lnTo>
                    <a:pt x="12700" y="6350"/>
                  </a:lnTo>
                  <a:lnTo>
                    <a:pt x="1581150" y="0"/>
                  </a:lnTo>
                  <a:lnTo>
                    <a:pt x="1892300" y="114300"/>
                  </a:lnTo>
                  <a:lnTo>
                    <a:pt x="1562100" y="4000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37"/>
            <p:cNvSpPr/>
            <p:nvPr/>
          </p:nvSpPr>
          <p:spPr>
            <a:xfrm>
              <a:off x="2399363" y="5060974"/>
              <a:ext cx="4869794" cy="1830616"/>
            </a:xfrm>
            <a:custGeom>
              <a:avLst/>
              <a:gdLst/>
              <a:ahLst/>
              <a:cxnLst/>
              <a:rect l="l" t="t" r="r" b="b"/>
              <a:pathLst>
                <a:path w="3479800" h="1308100" extrusionOk="0">
                  <a:moveTo>
                    <a:pt x="82550" y="501650"/>
                  </a:moveTo>
                  <a:lnTo>
                    <a:pt x="254000" y="584200"/>
                  </a:lnTo>
                  <a:lnTo>
                    <a:pt x="400050" y="596900"/>
                  </a:lnTo>
                  <a:lnTo>
                    <a:pt x="488950" y="533400"/>
                  </a:lnTo>
                  <a:lnTo>
                    <a:pt x="654050" y="615950"/>
                  </a:lnTo>
                  <a:lnTo>
                    <a:pt x="857250" y="628650"/>
                  </a:lnTo>
                  <a:lnTo>
                    <a:pt x="984250" y="577850"/>
                  </a:lnTo>
                  <a:lnTo>
                    <a:pt x="1016000" y="533400"/>
                  </a:lnTo>
                  <a:lnTo>
                    <a:pt x="1289050" y="520700"/>
                  </a:lnTo>
                  <a:lnTo>
                    <a:pt x="1416050" y="425450"/>
                  </a:lnTo>
                  <a:lnTo>
                    <a:pt x="1441450" y="355600"/>
                  </a:lnTo>
                  <a:lnTo>
                    <a:pt x="1631950" y="317500"/>
                  </a:lnTo>
                  <a:lnTo>
                    <a:pt x="1739900" y="203200"/>
                  </a:lnTo>
                  <a:lnTo>
                    <a:pt x="1727200" y="146050"/>
                  </a:lnTo>
                  <a:lnTo>
                    <a:pt x="2139950" y="139700"/>
                  </a:lnTo>
                  <a:lnTo>
                    <a:pt x="2368550" y="209550"/>
                  </a:lnTo>
                  <a:lnTo>
                    <a:pt x="2489200" y="330200"/>
                  </a:lnTo>
                  <a:lnTo>
                    <a:pt x="2711450" y="431800"/>
                  </a:lnTo>
                  <a:lnTo>
                    <a:pt x="2901950" y="457200"/>
                  </a:lnTo>
                  <a:lnTo>
                    <a:pt x="3086100" y="361950"/>
                  </a:lnTo>
                  <a:lnTo>
                    <a:pt x="3257550" y="203200"/>
                  </a:lnTo>
                  <a:lnTo>
                    <a:pt x="3289300" y="63500"/>
                  </a:lnTo>
                  <a:lnTo>
                    <a:pt x="3308350" y="0"/>
                  </a:lnTo>
                  <a:lnTo>
                    <a:pt x="3479800" y="0"/>
                  </a:lnTo>
                  <a:lnTo>
                    <a:pt x="3403600" y="1308100"/>
                  </a:lnTo>
                  <a:lnTo>
                    <a:pt x="0" y="1301750"/>
                  </a:lnTo>
                  <a:lnTo>
                    <a:pt x="82550" y="5016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37"/>
            <p:cNvSpPr/>
            <p:nvPr/>
          </p:nvSpPr>
          <p:spPr>
            <a:xfrm>
              <a:off x="6318303" y="4483352"/>
              <a:ext cx="924195" cy="737578"/>
            </a:xfrm>
            <a:custGeom>
              <a:avLst/>
              <a:gdLst/>
              <a:ahLst/>
              <a:cxnLst/>
              <a:rect l="l" t="t" r="r" b="b"/>
              <a:pathLst>
                <a:path w="660400" h="527050" extrusionOk="0">
                  <a:moveTo>
                    <a:pt x="355600" y="95250"/>
                  </a:moveTo>
                  <a:lnTo>
                    <a:pt x="12700" y="203200"/>
                  </a:lnTo>
                  <a:lnTo>
                    <a:pt x="0" y="393700"/>
                  </a:lnTo>
                  <a:lnTo>
                    <a:pt x="127000" y="527050"/>
                  </a:lnTo>
                  <a:lnTo>
                    <a:pt x="457200" y="444500"/>
                  </a:lnTo>
                  <a:lnTo>
                    <a:pt x="660400" y="393700"/>
                  </a:lnTo>
                  <a:lnTo>
                    <a:pt x="603250" y="0"/>
                  </a:lnTo>
                  <a:lnTo>
                    <a:pt x="355600" y="952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37"/>
            <p:cNvSpPr txBox="1"/>
            <p:nvPr/>
          </p:nvSpPr>
          <p:spPr>
            <a:xfrm>
              <a:off x="1427802" y="4016604"/>
              <a:ext cx="250133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000000"/>
                  </a:solidFill>
                  <a:latin typeface="Arial"/>
                  <a:ea typeface="Arial"/>
                  <a:cs typeface="Arial"/>
                  <a:sym typeface="Arial"/>
                </a:rPr>
                <a:t>Alumnos</a:t>
              </a:r>
              <a:endParaRPr/>
            </a:p>
          </p:txBody>
        </p:sp>
        <p:sp>
          <p:nvSpPr>
            <p:cNvPr id="343" name="Google Shape;343;p37"/>
            <p:cNvSpPr txBox="1"/>
            <p:nvPr/>
          </p:nvSpPr>
          <p:spPr>
            <a:xfrm>
              <a:off x="4221369" y="4682413"/>
              <a:ext cx="225267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100" b="1" i="0" u="none" strike="noStrike" cap="none">
                  <a:solidFill>
                    <a:schemeClr val="lt1"/>
                  </a:solidFill>
                  <a:latin typeface="Arial"/>
                  <a:ea typeface="Arial"/>
                  <a:cs typeface="Arial"/>
                  <a:sym typeface="Arial"/>
                </a:rPr>
                <a:t>SIG, R, GEE, etc</a:t>
              </a:r>
              <a:endParaRPr sz="2100" b="1" i="0" u="none" strike="noStrike" cap="none">
                <a:solidFill>
                  <a:schemeClr val="lt1"/>
                </a:solidFill>
                <a:latin typeface="Arial"/>
                <a:ea typeface="Arial"/>
                <a:cs typeface="Arial"/>
                <a:sym typeface="Arial"/>
              </a:endParaRPr>
            </a:p>
          </p:txBody>
        </p:sp>
        <p:pic>
          <p:nvPicPr>
            <p:cNvPr id="344" name="Google Shape;344;p37" descr="Screen Shot 2017-06-20 at 22.17.29.png"/>
            <p:cNvPicPr preferRelativeResize="0"/>
            <p:nvPr/>
          </p:nvPicPr>
          <p:blipFill rotWithShape="1">
            <a:blip r:embed="rId4">
              <a:alphaModFix/>
            </a:blip>
            <a:srcRect t="9742"/>
            <a:stretch/>
          </p:blipFill>
          <p:spPr>
            <a:xfrm rot="-4500000" flipH="1">
              <a:off x="6741498" y="3166237"/>
              <a:ext cx="2638583" cy="1957407"/>
            </a:xfrm>
            <a:prstGeom prst="rect">
              <a:avLst/>
            </a:prstGeom>
            <a:noFill/>
            <a:ln>
              <a:noFill/>
            </a:ln>
          </p:spPr>
        </p:pic>
        <p:grpSp>
          <p:nvGrpSpPr>
            <p:cNvPr id="345" name="Google Shape;345;p37"/>
            <p:cNvGrpSpPr/>
            <p:nvPr/>
          </p:nvGrpSpPr>
          <p:grpSpPr>
            <a:xfrm rot="-1016654">
              <a:off x="6856689" y="4518836"/>
              <a:ext cx="657262" cy="566605"/>
              <a:chOff x="5503521" y="385599"/>
              <a:chExt cx="1569234" cy="1352788"/>
            </a:xfrm>
          </p:grpSpPr>
          <p:sp>
            <p:nvSpPr>
              <p:cNvPr id="346" name="Google Shape;346;p37"/>
              <p:cNvSpPr/>
              <p:nvPr/>
            </p:nvSpPr>
            <p:spPr>
              <a:xfrm>
                <a:off x="5503521" y="385599"/>
                <a:ext cx="1569234" cy="1352788"/>
              </a:xfrm>
              <a:prstGeom prst="hexagon">
                <a:avLst>
                  <a:gd name="adj" fmla="val 25000"/>
                  <a:gd name="vf" fmla="val 115470"/>
                </a:avLst>
              </a:prstGeom>
              <a:solidFill>
                <a:srgbClr val="80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37"/>
              <p:cNvSpPr/>
              <p:nvPr/>
            </p:nvSpPr>
            <p:spPr>
              <a:xfrm>
                <a:off x="5988616" y="762471"/>
                <a:ext cx="599045" cy="599045"/>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48" name="Google Shape;348;p37"/>
            <p:cNvSpPr txBox="1"/>
            <p:nvPr/>
          </p:nvSpPr>
          <p:spPr>
            <a:xfrm>
              <a:off x="6670666" y="2617295"/>
              <a:ext cx="1823169" cy="1200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Problemas de gestión ambiental</a:t>
              </a:r>
              <a:endParaRPr/>
            </a:p>
          </p:txBody>
        </p:sp>
        <p:sp>
          <p:nvSpPr>
            <p:cNvPr id="349" name="Google Shape;349;p37"/>
            <p:cNvSpPr txBox="1"/>
            <p:nvPr/>
          </p:nvSpPr>
          <p:spPr>
            <a:xfrm>
              <a:off x="6474043" y="5168919"/>
              <a:ext cx="282774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Preguntas científicas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1" i="0" u="none" strike="noStrike" cap="none" dirty="0">
                <a:solidFill>
                  <a:srgbClr val="000000"/>
                </a:solidFill>
                <a:latin typeface="Arial"/>
                <a:ea typeface="Arial"/>
                <a:cs typeface="Arial"/>
                <a:sym typeface="Arial"/>
              </a:rPr>
              <a:t>Objetivos generales de la asignatura</a:t>
            </a:r>
            <a:endParaRPr b="1" dirty="0"/>
          </a:p>
        </p:txBody>
      </p:sp>
      <p:sp>
        <p:nvSpPr>
          <p:cNvPr id="358" name="Google Shape;358;p38"/>
          <p:cNvSpPr txBox="1">
            <a:spLocks noGrp="1"/>
          </p:cNvSpPr>
          <p:nvPr>
            <p:ph type="body" idx="1"/>
          </p:nvPr>
        </p:nvSpPr>
        <p:spPr>
          <a:xfrm>
            <a:off x="685800" y="2615697"/>
            <a:ext cx="7772400" cy="38403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dirty="0">
                <a:solidFill>
                  <a:srgbClr val="000000"/>
                </a:solidFill>
                <a:latin typeface="Arial"/>
                <a:ea typeface="Arial"/>
                <a:cs typeface="Arial"/>
                <a:sym typeface="Arial"/>
              </a:rPr>
              <a:t>Dar a conocer a los alumnos los conceptos básicos de la </a:t>
            </a:r>
            <a:r>
              <a:rPr lang="es-ES" sz="3200" b="0" i="0" u="none" strike="noStrike" cap="none" dirty="0" err="1">
                <a:solidFill>
                  <a:srgbClr val="000000"/>
                </a:solidFill>
                <a:latin typeface="Arial"/>
                <a:ea typeface="Arial"/>
                <a:cs typeface="Arial"/>
                <a:sym typeface="Arial"/>
              </a:rPr>
              <a:t>Ecoinformática</a:t>
            </a:r>
            <a:endParaRPr dirty="0"/>
          </a:p>
          <a:p>
            <a:pPr marL="341312" marR="0" lvl="0" indent="-341312" algn="l" rtl="0">
              <a:lnSpc>
                <a:spcPct val="93000"/>
              </a:lnSpc>
              <a:spcBef>
                <a:spcPts val="800"/>
              </a:spcBef>
              <a:spcAft>
                <a:spcPts val="0"/>
              </a:spcAft>
              <a:buClr>
                <a:srgbClr val="000000"/>
              </a:buClr>
              <a:buSzPts val="3200"/>
              <a:buFont typeface="Arial"/>
              <a:buChar char="•"/>
            </a:pPr>
            <a:r>
              <a:rPr lang="es-ES" sz="3200" b="0" i="0" u="none" strike="noStrike" cap="none" dirty="0">
                <a:solidFill>
                  <a:srgbClr val="000000"/>
                </a:solidFill>
                <a:latin typeface="Arial"/>
                <a:ea typeface="Arial"/>
                <a:cs typeface="Arial"/>
                <a:sym typeface="Arial"/>
              </a:rPr>
              <a:t>Proporcionar a los alumnos un conocimiento práctico sobre métodos y técnicas </a:t>
            </a:r>
            <a:r>
              <a:rPr lang="es-ES" sz="3200" b="0" i="0" u="none" strike="noStrike" cap="none" dirty="0" err="1">
                <a:solidFill>
                  <a:srgbClr val="000000"/>
                </a:solidFill>
                <a:latin typeface="Arial"/>
                <a:ea typeface="Arial"/>
                <a:cs typeface="Arial"/>
                <a:sym typeface="Arial"/>
              </a:rPr>
              <a:t>ecoinformáticas</a:t>
            </a:r>
            <a:r>
              <a:rPr lang="es-ES" sz="3200" b="0" i="0" u="none" strike="noStrike" cap="none" dirty="0">
                <a:solidFill>
                  <a:srgbClr val="000000"/>
                </a:solidFill>
                <a:latin typeface="Arial"/>
                <a:ea typeface="Arial"/>
                <a:cs typeface="Arial"/>
                <a:sym typeface="Arial"/>
              </a:rPr>
              <a:t>.</a:t>
            </a:r>
            <a:endParaRPr lang="es-ES" dirty="0">
              <a:latin typeface="Arial"/>
              <a:ea typeface="Arial"/>
              <a:cs typeface="Arial"/>
              <a:sym typeface="Arial"/>
            </a:endParaRPr>
          </a:p>
          <a:p>
            <a:pPr marL="341312" marR="0" lvl="0" indent="-341312" algn="l" rtl="0">
              <a:lnSpc>
                <a:spcPct val="93000"/>
              </a:lnSpc>
              <a:spcBef>
                <a:spcPts val="800"/>
              </a:spcBef>
              <a:spcAft>
                <a:spcPts val="0"/>
              </a:spcAft>
              <a:buClr>
                <a:srgbClr val="000000"/>
              </a:buClr>
              <a:buSzPts val="3200"/>
              <a:buFont typeface="Arial"/>
              <a:buChar char="•"/>
            </a:pPr>
            <a:r>
              <a:rPr lang="es-ES" dirty="0">
                <a:latin typeface="Arial"/>
                <a:ea typeface="Arial"/>
                <a:cs typeface="Arial"/>
                <a:sym typeface="Arial"/>
              </a:rPr>
              <a:t>Aportar a los alumnos una serie de hilos de los que tirar para que aprendan por su cuenta después.</a:t>
            </a:r>
            <a:endParaRPr dirty="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1" i="0" u="none" strike="noStrike" cap="none" dirty="0">
                <a:solidFill>
                  <a:srgbClr val="000000"/>
                </a:solidFill>
                <a:latin typeface="Arial"/>
                <a:ea typeface="Arial"/>
                <a:cs typeface="Arial"/>
                <a:sym typeface="Arial"/>
              </a:rPr>
              <a:t>Objetivos específicos</a:t>
            </a:r>
            <a:endParaRPr b="1" dirty="0"/>
          </a:p>
        </p:txBody>
      </p:sp>
      <p:sp>
        <p:nvSpPr>
          <p:cNvPr id="367" name="Google Shape;367;p39"/>
          <p:cNvSpPr txBox="1">
            <a:spLocks noGrp="1"/>
          </p:cNvSpPr>
          <p:nvPr>
            <p:ph type="body" idx="1"/>
          </p:nvPr>
        </p:nvSpPr>
        <p:spPr>
          <a:xfrm>
            <a:off x="685800" y="1979049"/>
            <a:ext cx="7772400" cy="42939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dirty="0">
                <a:solidFill>
                  <a:srgbClr val="000000"/>
                </a:solidFill>
                <a:latin typeface="Arial"/>
                <a:ea typeface="Arial"/>
                <a:cs typeface="Arial"/>
                <a:sym typeface="Arial"/>
              </a:rPr>
              <a:t>Mejorar vuestras capacidades para:</a:t>
            </a:r>
            <a:endParaRPr dirty="0"/>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Capturar y organizar datos</a:t>
            </a:r>
            <a:endParaRPr dirty="0"/>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Analizarlos</a:t>
            </a:r>
            <a:endParaRPr dirty="0"/>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Diseñar modelos y realizar simulaciones</a:t>
            </a:r>
            <a:endParaRPr dirty="0"/>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Presentar resultados</a:t>
            </a:r>
            <a:endParaRPr dirty="0"/>
          </a:p>
          <a:p>
            <a:pPr marL="741362" marR="0" lvl="1" indent="-284162" algn="l" rtl="0">
              <a:lnSpc>
                <a:spcPct val="93000"/>
              </a:lnSpc>
              <a:spcBef>
                <a:spcPts val="70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Obtener conclusiones válidas para investigación y gestión</a:t>
            </a:r>
            <a:endParaRPr sz="2800" b="0" i="0" u="none" strike="noStrike" cap="none" dirty="0">
              <a:solidFill>
                <a:srgbClr val="000000"/>
              </a:solidFill>
              <a:latin typeface="Arial"/>
              <a:ea typeface="Arial"/>
              <a:cs typeface="Arial"/>
              <a:sym typeface="Arial"/>
            </a:endParaRPr>
          </a:p>
          <a:p>
            <a:pPr marL="741363" marR="0" lvl="1" indent="-195262" algn="l" rtl="0">
              <a:lnSpc>
                <a:spcPct val="93000"/>
              </a:lnSpc>
              <a:spcBef>
                <a:spcPts val="700"/>
              </a:spcBef>
              <a:spcAft>
                <a:spcPts val="0"/>
              </a:spcAft>
              <a:buSzPts val="1400"/>
              <a:buFont typeface="Arial"/>
              <a:buChar char="–"/>
            </a:pPr>
            <a:r>
              <a:rPr lang="es-ES" dirty="0">
                <a:latin typeface="Arial"/>
                <a:ea typeface="Arial"/>
                <a:cs typeface="Arial"/>
                <a:sym typeface="Arial"/>
              </a:rPr>
              <a:t>Familiarización con el concepto de flujo de trabajo</a:t>
            </a:r>
            <a:endParaRPr dirty="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0"/>
          <p:cNvPicPr preferRelativeResize="0"/>
          <p:nvPr/>
        </p:nvPicPr>
        <p:blipFill rotWithShape="1">
          <a:blip r:embed="rId3">
            <a:alphaModFix/>
          </a:blip>
          <a:srcRect/>
          <a:stretch/>
        </p:blipFill>
        <p:spPr>
          <a:xfrm>
            <a:off x="2054225" y="1091528"/>
            <a:ext cx="5108575" cy="4622800"/>
          </a:xfrm>
          <a:prstGeom prst="rect">
            <a:avLst/>
          </a:prstGeom>
          <a:noFill/>
          <a:ln>
            <a:noFill/>
          </a:ln>
        </p:spPr>
      </p:pic>
      <p:pic>
        <p:nvPicPr>
          <p:cNvPr id="376" name="Google Shape;376;p40"/>
          <p:cNvPicPr preferRelativeResize="0"/>
          <p:nvPr/>
        </p:nvPicPr>
        <p:blipFill rotWithShape="1">
          <a:blip r:embed="rId4">
            <a:alphaModFix/>
          </a:blip>
          <a:srcRect/>
          <a:stretch/>
        </p:blipFill>
        <p:spPr>
          <a:xfrm>
            <a:off x="5741988" y="5838153"/>
            <a:ext cx="3216275" cy="1003300"/>
          </a:xfrm>
          <a:prstGeom prst="rect">
            <a:avLst/>
          </a:prstGeom>
          <a:noFill/>
          <a:ln>
            <a:noFill/>
          </a:ln>
        </p:spPr>
      </p:pic>
      <p:grpSp>
        <p:nvGrpSpPr>
          <p:cNvPr id="377" name="Google Shape;377;p40"/>
          <p:cNvGrpSpPr/>
          <p:nvPr/>
        </p:nvGrpSpPr>
        <p:grpSpPr>
          <a:xfrm>
            <a:off x="6556375" y="4382415"/>
            <a:ext cx="2040375" cy="682500"/>
            <a:chOff x="6556375" y="4219575"/>
            <a:chExt cx="2040375" cy="682500"/>
          </a:xfrm>
        </p:grpSpPr>
        <p:sp>
          <p:nvSpPr>
            <p:cNvPr id="378" name="Google Shape;378;p40"/>
            <p:cNvSpPr txBox="1"/>
            <p:nvPr/>
          </p:nvSpPr>
          <p:spPr>
            <a:xfrm>
              <a:off x="6699250" y="4219575"/>
              <a:ext cx="1897500" cy="682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Reproducibilidad</a:t>
              </a:r>
              <a:endParaRPr sz="1800" b="0" i="0" u="none" strike="noStrike" cap="none">
                <a:solidFill>
                  <a:srgbClr val="0084D1"/>
                </a:solidFill>
                <a:latin typeface="Times New Roman"/>
                <a:ea typeface="Times New Roman"/>
                <a:cs typeface="Times New Roman"/>
                <a:sym typeface="Times New Roman"/>
              </a:endParaRPr>
            </a:p>
          </p:txBody>
        </p:sp>
        <p:cxnSp>
          <p:nvCxnSpPr>
            <p:cNvPr id="379" name="Google Shape;379;p40"/>
            <p:cNvCxnSpPr/>
            <p:nvPr/>
          </p:nvCxnSpPr>
          <p:spPr>
            <a:xfrm rot="10800000" flipH="1">
              <a:off x="6556375" y="4432400"/>
              <a:ext cx="200100" cy="12600"/>
            </a:xfrm>
            <a:prstGeom prst="straightConnector1">
              <a:avLst/>
            </a:prstGeom>
            <a:noFill/>
            <a:ln w="9525" cap="flat" cmpd="sng">
              <a:solidFill>
                <a:srgbClr val="000000"/>
              </a:solidFill>
              <a:prstDash val="solid"/>
              <a:round/>
              <a:headEnd type="none" w="sm" len="sm"/>
              <a:tailEnd type="none" w="sm" len="sm"/>
            </a:ln>
          </p:spPr>
        </p:cxnSp>
      </p:grpSp>
      <p:grpSp>
        <p:nvGrpSpPr>
          <p:cNvPr id="380" name="Google Shape;380;p40"/>
          <p:cNvGrpSpPr/>
          <p:nvPr/>
        </p:nvGrpSpPr>
        <p:grpSpPr>
          <a:xfrm>
            <a:off x="3690938" y="5385765"/>
            <a:ext cx="1981200" cy="857338"/>
            <a:chOff x="3690938" y="5222925"/>
            <a:chExt cx="1981200" cy="857338"/>
          </a:xfrm>
        </p:grpSpPr>
        <p:sp>
          <p:nvSpPr>
            <p:cNvPr id="381" name="Google Shape;381;p40"/>
            <p:cNvSpPr txBox="1"/>
            <p:nvPr/>
          </p:nvSpPr>
          <p:spPr>
            <a:xfrm>
              <a:off x="3690938" y="5440363"/>
              <a:ext cx="1981200" cy="63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 Bases de datos</a:t>
              </a:r>
              <a:endParaRPr sz="1800" b="0" i="0" u="none" strike="noStrike" cap="none">
                <a:solidFill>
                  <a:srgbClr val="0084D1"/>
                </a:solidFill>
                <a:latin typeface="Times New Roman"/>
                <a:ea typeface="Times New Roman"/>
                <a:cs typeface="Times New Roman"/>
                <a:sym typeface="Times New Roman"/>
              </a:endParaRPr>
            </a:p>
          </p:txBody>
        </p:sp>
        <p:cxnSp>
          <p:nvCxnSpPr>
            <p:cNvPr id="382" name="Google Shape;382;p40"/>
            <p:cNvCxnSpPr/>
            <p:nvPr/>
          </p:nvCxnSpPr>
          <p:spPr>
            <a:xfrm rot="10800000" flipH="1">
              <a:off x="4578350" y="5222925"/>
              <a:ext cx="1500" cy="158700"/>
            </a:xfrm>
            <a:prstGeom prst="straightConnector1">
              <a:avLst/>
            </a:prstGeom>
            <a:noFill/>
            <a:ln w="9525" cap="flat" cmpd="sng">
              <a:solidFill>
                <a:srgbClr val="000000"/>
              </a:solidFill>
              <a:prstDash val="solid"/>
              <a:round/>
              <a:headEnd type="none" w="sm" len="sm"/>
              <a:tailEnd type="none" w="sm" len="sm"/>
            </a:ln>
          </p:spPr>
        </p:cxnSp>
      </p:grpSp>
      <p:sp>
        <p:nvSpPr>
          <p:cNvPr id="383" name="Google Shape;383;p40"/>
          <p:cNvSpPr txBox="1"/>
          <p:nvPr/>
        </p:nvSpPr>
        <p:spPr>
          <a:xfrm>
            <a:off x="193225" y="3007006"/>
            <a:ext cx="1595400" cy="385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Programació</a:t>
            </a:r>
            <a:r>
              <a:rPr lang="es-ES" sz="1800">
                <a:solidFill>
                  <a:srgbClr val="0084D1"/>
                </a:solidFill>
                <a:latin typeface="Times New Roman"/>
                <a:ea typeface="Times New Roman"/>
                <a:cs typeface="Times New Roman"/>
                <a:sym typeface="Times New Roman"/>
              </a:rPr>
              <a:t>n</a:t>
            </a:r>
            <a:endParaRPr sz="1800" b="0" i="0" u="none" strike="noStrike" cap="none">
              <a:solidFill>
                <a:srgbClr val="0084D1"/>
              </a:solidFill>
              <a:latin typeface="Times New Roman"/>
              <a:ea typeface="Times New Roman"/>
              <a:cs typeface="Times New Roman"/>
              <a:sym typeface="Times New Roman"/>
            </a:endParaRPr>
          </a:p>
        </p:txBody>
      </p:sp>
      <p:sp>
        <p:nvSpPr>
          <p:cNvPr id="384" name="Google Shape;384;p40"/>
          <p:cNvSpPr txBox="1"/>
          <p:nvPr/>
        </p:nvSpPr>
        <p:spPr>
          <a:xfrm>
            <a:off x="472566" y="1125300"/>
            <a:ext cx="23589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nvGrpSpPr>
          <p:cNvPr id="385" name="Google Shape;385;p40"/>
          <p:cNvGrpSpPr/>
          <p:nvPr/>
        </p:nvGrpSpPr>
        <p:grpSpPr>
          <a:xfrm>
            <a:off x="6473825" y="1215705"/>
            <a:ext cx="1788607" cy="491773"/>
            <a:chOff x="6473825" y="1052865"/>
            <a:chExt cx="1788607" cy="491773"/>
          </a:xfrm>
        </p:grpSpPr>
        <p:cxnSp>
          <p:nvCxnSpPr>
            <p:cNvPr id="386" name="Google Shape;386;p40"/>
            <p:cNvCxnSpPr/>
            <p:nvPr/>
          </p:nvCxnSpPr>
          <p:spPr>
            <a:xfrm rot="10800000" flipH="1">
              <a:off x="6473825" y="1395538"/>
              <a:ext cx="163500" cy="149100"/>
            </a:xfrm>
            <a:prstGeom prst="straightConnector1">
              <a:avLst/>
            </a:prstGeom>
            <a:noFill/>
            <a:ln w="9525" cap="flat" cmpd="sng">
              <a:solidFill>
                <a:srgbClr val="000000"/>
              </a:solidFill>
              <a:prstDash val="solid"/>
              <a:round/>
              <a:headEnd type="none" w="sm" len="sm"/>
              <a:tailEnd type="none" w="sm" len="sm"/>
            </a:ln>
          </p:spPr>
        </p:cxnSp>
        <p:sp>
          <p:nvSpPr>
            <p:cNvPr id="387" name="Google Shape;387;p40"/>
            <p:cNvSpPr txBox="1"/>
            <p:nvPr/>
          </p:nvSpPr>
          <p:spPr>
            <a:xfrm>
              <a:off x="6667032" y="1052865"/>
              <a:ext cx="1595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cxnSp>
        <p:nvCxnSpPr>
          <p:cNvPr id="388" name="Google Shape;388;p40"/>
          <p:cNvCxnSpPr/>
          <p:nvPr/>
        </p:nvCxnSpPr>
        <p:spPr>
          <a:xfrm>
            <a:off x="2516188" y="1485228"/>
            <a:ext cx="219000" cy="192000"/>
          </a:xfrm>
          <a:prstGeom prst="straightConnector1">
            <a:avLst/>
          </a:prstGeom>
          <a:noFill/>
          <a:ln w="9525" cap="flat" cmpd="sng">
            <a:solidFill>
              <a:srgbClr val="000000"/>
            </a:solidFill>
            <a:prstDash val="solid"/>
            <a:round/>
            <a:headEnd type="none" w="sm" len="sm"/>
            <a:tailEnd type="none" w="sm" len="sm"/>
          </a:ln>
        </p:spPr>
      </p:cxnSp>
      <p:grpSp>
        <p:nvGrpSpPr>
          <p:cNvPr id="389" name="Google Shape;389;p40"/>
          <p:cNvGrpSpPr/>
          <p:nvPr/>
        </p:nvGrpSpPr>
        <p:grpSpPr>
          <a:xfrm>
            <a:off x="6523869" y="1715483"/>
            <a:ext cx="2257833" cy="385800"/>
            <a:chOff x="6436599" y="1052865"/>
            <a:chExt cx="2257833" cy="385800"/>
          </a:xfrm>
        </p:grpSpPr>
        <p:cxnSp>
          <p:nvCxnSpPr>
            <p:cNvPr id="390" name="Google Shape;390;p40"/>
            <p:cNvCxnSpPr/>
            <p:nvPr/>
          </p:nvCxnSpPr>
          <p:spPr>
            <a:xfrm>
              <a:off x="6436599" y="1302237"/>
              <a:ext cx="200700" cy="93300"/>
            </a:xfrm>
            <a:prstGeom prst="straightConnector1">
              <a:avLst/>
            </a:prstGeom>
            <a:noFill/>
            <a:ln w="9525" cap="flat" cmpd="sng">
              <a:solidFill>
                <a:srgbClr val="000000"/>
              </a:solidFill>
              <a:prstDash val="solid"/>
              <a:round/>
              <a:headEnd type="none" w="sm" len="sm"/>
              <a:tailEnd type="none" w="sm" len="sm"/>
            </a:ln>
          </p:spPr>
        </p:cxnSp>
        <p:sp>
          <p:nvSpPr>
            <p:cNvPr id="391" name="Google Shape;391;p40"/>
            <p:cNvSpPr txBox="1"/>
            <p:nvPr/>
          </p:nvSpPr>
          <p:spPr>
            <a:xfrm>
              <a:off x="6667032" y="1052865"/>
              <a:ext cx="2027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Fuentes de datos sobre biodiversidad</a:t>
              </a:r>
              <a:endParaRPr sz="1800" b="0" i="0" u="none" strike="noStrike" cap="none">
                <a:solidFill>
                  <a:srgbClr val="0084D1"/>
                </a:solidFill>
                <a:latin typeface="Times New Roman"/>
                <a:ea typeface="Times New Roman"/>
                <a:cs typeface="Times New Roman"/>
                <a:sym typeface="Times New Roman"/>
              </a:endParaRPr>
            </a:p>
          </p:txBody>
        </p:sp>
      </p:grpSp>
      <p:cxnSp>
        <p:nvCxnSpPr>
          <p:cNvPr id="392" name="Google Shape;392;p40"/>
          <p:cNvCxnSpPr/>
          <p:nvPr/>
        </p:nvCxnSpPr>
        <p:spPr>
          <a:xfrm rot="10800000" flipH="1">
            <a:off x="6740969" y="2394990"/>
            <a:ext cx="81900" cy="612000"/>
          </a:xfrm>
          <a:prstGeom prst="straightConnector1">
            <a:avLst/>
          </a:prstGeom>
          <a:noFill/>
          <a:ln w="9525" cap="flat" cmpd="sng">
            <a:solidFill>
              <a:srgbClr val="000000"/>
            </a:solidFill>
            <a:prstDash val="solid"/>
            <a:round/>
            <a:headEnd type="none" w="sm" len="sm"/>
            <a:tailEnd type="none" w="sm" len="sm"/>
          </a:ln>
        </p:spPr>
      </p:cxnSp>
      <p:cxnSp>
        <p:nvCxnSpPr>
          <p:cNvPr id="393" name="Google Shape;393;p40"/>
          <p:cNvCxnSpPr>
            <a:stCxn id="383" idx="3"/>
          </p:cNvCxnSpPr>
          <p:nvPr/>
        </p:nvCxnSpPr>
        <p:spPr>
          <a:xfrm>
            <a:off x="1788625" y="3199906"/>
            <a:ext cx="265500" cy="50700"/>
          </a:xfrm>
          <a:prstGeom prst="straightConnector1">
            <a:avLst/>
          </a:prstGeom>
          <a:noFill/>
          <a:ln w="9525" cap="flat" cmpd="sng">
            <a:solidFill>
              <a:srgbClr val="000000"/>
            </a:solidFill>
            <a:prstDash val="solid"/>
            <a:round/>
            <a:headEnd type="none" w="sm" len="sm"/>
            <a:tailEnd type="none" w="sm" len="sm"/>
          </a:ln>
        </p:spPr>
      </p:cxnSp>
      <p:sp>
        <p:nvSpPr>
          <p:cNvPr id="2" name="Google Shape;384;p40">
            <a:extLst>
              <a:ext uri="{FF2B5EF4-FFF2-40B4-BE49-F238E27FC236}">
                <a16:creationId xmlns:a16="http://schemas.microsoft.com/office/drawing/2014/main" id="{3987EB48-9EEF-1484-F9F1-5DA19208DB60}"/>
              </a:ext>
            </a:extLst>
          </p:cNvPr>
          <p:cNvSpPr txBox="1"/>
          <p:nvPr/>
        </p:nvSpPr>
        <p:spPr>
          <a:xfrm>
            <a:off x="0" y="1741283"/>
            <a:ext cx="23589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0084D1"/>
                </a:solidFill>
                <a:latin typeface="Times New Roman"/>
                <a:ea typeface="Times New Roman"/>
                <a:cs typeface="Times New Roman"/>
                <a:sym typeface="Times New Roman"/>
              </a:rPr>
              <a:t>Integración de información</a:t>
            </a:r>
            <a:endParaRPr sz="1800" b="0" i="0" u="none" strike="noStrike" cap="none" dirty="0">
              <a:solidFill>
                <a:srgbClr val="0084D1"/>
              </a:solidFill>
              <a:latin typeface="Times New Roman"/>
              <a:ea typeface="Times New Roman"/>
              <a:cs typeface="Times New Roman"/>
              <a:sym typeface="Times New Roman"/>
            </a:endParaRPr>
          </a:p>
        </p:txBody>
      </p:sp>
      <p:cxnSp>
        <p:nvCxnSpPr>
          <p:cNvPr id="3" name="Google Shape;388;p40">
            <a:extLst>
              <a:ext uri="{FF2B5EF4-FFF2-40B4-BE49-F238E27FC236}">
                <a16:creationId xmlns:a16="http://schemas.microsoft.com/office/drawing/2014/main" id="{7979E5A5-246C-9E9D-BC07-65B8CB860430}"/>
              </a:ext>
            </a:extLst>
          </p:cNvPr>
          <p:cNvCxnSpPr>
            <a:cxnSpLocks/>
          </p:cNvCxnSpPr>
          <p:nvPr/>
        </p:nvCxnSpPr>
        <p:spPr>
          <a:xfrm flipV="1">
            <a:off x="2197020" y="1954884"/>
            <a:ext cx="467678" cy="271655"/>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p:nvPr/>
        </p:nvSpPr>
        <p:spPr>
          <a:xfrm>
            <a:off x="1894192" y="1340768"/>
            <a:ext cx="431575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1" i="0" u="none" strike="noStrike" cap="none">
                <a:solidFill>
                  <a:srgbClr val="000000"/>
                </a:solidFill>
                <a:latin typeface="Arial"/>
                <a:ea typeface="Arial"/>
                <a:cs typeface="Arial"/>
                <a:sym typeface="Arial"/>
              </a:rPr>
              <a:t>Técnicas docentes</a:t>
            </a:r>
            <a:endParaRPr/>
          </a:p>
        </p:txBody>
      </p:sp>
      <p:sp>
        <p:nvSpPr>
          <p:cNvPr id="402" name="Google Shape;402;p41"/>
          <p:cNvSpPr txBox="1"/>
          <p:nvPr/>
        </p:nvSpPr>
        <p:spPr>
          <a:xfrm>
            <a:off x="708882" y="2244836"/>
            <a:ext cx="7416900" cy="1816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Clase </a:t>
            </a:r>
            <a:r>
              <a:rPr lang="es-ES" sz="2800"/>
              <a:t>expositiva</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Aprendizaje orientado a problemas: manejo de pinares de repoblación.</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Trabajo en equipo.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439738" y="1079700"/>
            <a:ext cx="8488362" cy="7413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1" i="0" u="none" strike="noStrike" cap="none">
                <a:solidFill>
                  <a:srgbClr val="000000"/>
                </a:solidFill>
                <a:latin typeface="Arial"/>
                <a:ea typeface="Arial"/>
                <a:cs typeface="Arial"/>
                <a:sym typeface="Arial"/>
              </a:rPr>
              <a:t>Evaluación y calificación.</a:t>
            </a:r>
            <a:endParaRPr b="1"/>
          </a:p>
        </p:txBody>
      </p:sp>
      <p:sp>
        <p:nvSpPr>
          <p:cNvPr id="411" name="Google Shape;411;p42"/>
          <p:cNvSpPr txBox="1">
            <a:spLocks noGrp="1"/>
          </p:cNvSpPr>
          <p:nvPr>
            <p:ph type="body" idx="1"/>
          </p:nvPr>
        </p:nvSpPr>
        <p:spPr>
          <a:xfrm>
            <a:off x="684213" y="2096776"/>
            <a:ext cx="8164512" cy="4224338"/>
          </a:xfrm>
          <a:prstGeom prst="rect">
            <a:avLst/>
          </a:prstGeom>
          <a:noFill/>
          <a:ln>
            <a:noFill/>
          </a:ln>
        </p:spPr>
        <p:txBody>
          <a:bodyPr spcFirstLastPara="1" wrap="square" lIns="91425" tIns="71475" rIns="91425" bIns="45700" anchor="t" anchorCtr="0">
            <a:noAutofit/>
          </a:bodyPr>
          <a:lstStyle/>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Ejercicios individuales semanales.</a:t>
            </a:r>
            <a:endParaRPr/>
          </a:p>
          <a:p>
            <a:pPr marL="341313" marR="0" lvl="0" indent="-341313" algn="l" rtl="0">
              <a:lnSpc>
                <a:spcPct val="93000"/>
              </a:lnSpc>
              <a:spcBef>
                <a:spcPts val="0"/>
              </a:spcBef>
              <a:spcAft>
                <a:spcPts val="0"/>
              </a:spcAft>
              <a:buClr>
                <a:srgbClr val="000000"/>
              </a:buClr>
              <a:buSzPts val="2800"/>
              <a:buFont typeface="Arial"/>
              <a:buChar char="•"/>
            </a:pPr>
            <a:r>
              <a:rPr lang="es-ES" sz="2800">
                <a:latin typeface="Arial"/>
                <a:ea typeface="Arial"/>
                <a:cs typeface="Arial"/>
                <a:sym typeface="Arial"/>
              </a:rPr>
              <a:t>Trabajo en equipo final que (quizás) expondrá en clase.</a:t>
            </a:r>
            <a:endParaRPr/>
          </a:p>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Participación en clase y en los foros digitales habilitados para ello</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p:nvPr/>
        </p:nvSpPr>
        <p:spPr>
          <a:xfrm>
            <a:off x="220550" y="2103450"/>
            <a:ext cx="8619600" cy="3143100"/>
          </a:xfrm>
          <a:prstGeom prst="rect">
            <a:avLst/>
          </a:prstGeom>
          <a:noFill/>
          <a:ln>
            <a:noFill/>
          </a:ln>
        </p:spPr>
        <p:txBody>
          <a:bodyPr spcFirstLastPara="1" wrap="square" lIns="90000" tIns="45000" rIns="90000" bIns="45000" anchor="t" anchorCtr="0">
            <a:noAutofit/>
          </a:bodyPr>
          <a:lstStyle/>
          <a:p>
            <a:pPr marL="457200" marR="0" lvl="0" indent="-406400" algn="l" rtl="0">
              <a:lnSpc>
                <a:spcPct val="100000"/>
              </a:lnSpc>
              <a:spcBef>
                <a:spcPts val="85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Tu nombre</a:t>
            </a:r>
            <a:endParaRPr sz="2800" b="0" i="0" u="none" strike="noStrike" cap="none" dirty="0">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¿Por qué te has matriculado en esta asignatura?</a:t>
            </a:r>
            <a:endParaRPr sz="2800" b="0" i="0" u="none" strike="noStrike" cap="none" dirty="0">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¿Qué esperas aprender?</a:t>
            </a:r>
            <a:endParaRPr sz="2800" b="0" i="0" u="none" strike="noStrike" cap="none" dirty="0">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¿Qué planes tienes después de acabar el master?</a:t>
            </a:r>
            <a:endParaRPr sz="2800" b="0" i="0" u="none" strike="noStrike" cap="none" dirty="0">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¿Cómo te manejas en inglés?</a:t>
            </a:r>
            <a:endParaRPr sz="2800" b="0" i="0" u="none" strike="noStrike" cap="none" dirty="0">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¿Qué tal te llevas con los ordenadores?</a:t>
            </a: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dirty="0">
                <a:solidFill>
                  <a:srgbClr val="000000"/>
                </a:solidFill>
                <a:latin typeface="Arial"/>
                <a:ea typeface="Arial"/>
                <a:cs typeface="Arial"/>
                <a:sym typeface="Arial"/>
              </a:rPr>
              <a:t>¿De qué va tu TFM?</a:t>
            </a:r>
            <a:endParaRPr sz="2800" b="0" i="0" u="none" strike="noStrike" cap="none" dirty="0">
              <a:solidFill>
                <a:srgbClr val="000000"/>
              </a:solidFill>
              <a:latin typeface="Arial"/>
              <a:ea typeface="Arial"/>
              <a:cs typeface="Arial"/>
              <a:sym typeface="Arial"/>
            </a:endParaRPr>
          </a:p>
          <a:p>
            <a:pPr marL="457200" marR="0" lvl="0" indent="0" algn="l" rtl="0">
              <a:lnSpc>
                <a:spcPct val="100000"/>
              </a:lnSpc>
              <a:spcBef>
                <a:spcPts val="850"/>
              </a:spcBef>
              <a:spcAft>
                <a:spcPts val="0"/>
              </a:spcAft>
              <a:buClr>
                <a:srgbClr val="000000"/>
              </a:buClr>
              <a:buSzPts val="2800"/>
              <a:buFont typeface="Arial"/>
              <a:buNone/>
            </a:pPr>
            <a:endParaRPr sz="2800" b="0" i="0" u="none" strike="noStrike" cap="none" dirty="0">
              <a:solidFill>
                <a:srgbClr val="000000"/>
              </a:solidFill>
              <a:latin typeface="Arial"/>
              <a:ea typeface="Arial"/>
              <a:cs typeface="Arial"/>
              <a:sym typeface="Arial"/>
            </a:endParaRPr>
          </a:p>
        </p:txBody>
      </p:sp>
      <p:pic>
        <p:nvPicPr>
          <p:cNvPr id="97" name="Google Shape;97;p16"/>
          <p:cNvPicPr preferRelativeResize="0"/>
          <p:nvPr/>
        </p:nvPicPr>
        <p:blipFill rotWithShape="1">
          <a:blip r:embed="rId3">
            <a:alphaModFix/>
          </a:blip>
          <a:srcRect/>
          <a:stretch/>
        </p:blipFill>
        <p:spPr>
          <a:xfrm>
            <a:off x="7794625" y="6234113"/>
            <a:ext cx="1168400" cy="392112"/>
          </a:xfrm>
          <a:prstGeom prst="rect">
            <a:avLst/>
          </a:prstGeom>
          <a:noFill/>
          <a:ln>
            <a:noFill/>
          </a:ln>
        </p:spPr>
      </p:pic>
      <p:sp>
        <p:nvSpPr>
          <p:cNvPr id="98" name="Google Shape;98;p16"/>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ES" sz="3600" b="0" i="0" u="sng" strike="noStrike" cap="none">
                <a:solidFill>
                  <a:srgbClr val="000000"/>
                </a:solidFill>
                <a:latin typeface="Arial"/>
                <a:ea typeface="Arial"/>
                <a:cs typeface="Arial"/>
                <a:sym typeface="Arial"/>
              </a:rPr>
              <a:t>Alumnos: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07" name="Google Shape;107;p17"/>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
        <p:nvSpPr>
          <p:cNvPr id="108" name="Google Shape;108;p17"/>
          <p:cNvSpPr txBox="1"/>
          <p:nvPr/>
        </p:nvSpPr>
        <p:spPr>
          <a:xfrm>
            <a:off x="944100" y="1572925"/>
            <a:ext cx="46455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ortodoxa de la ecoinformática...</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BFB0034F-0BC5-6744-BC72-9F188E95F8A4}"/>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20CEFA05-1B68-274D-99F2-03FEA4AC3BAD}"/>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E2F5-F1AC-654A-A7F6-6A853E4A9D8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38DCA8FB-98EC-0D43-94CC-603B5C5613F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069ECE5D-C7DD-1645-9184-219A1E9E755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2217</Words>
  <Application>Microsoft Macintosh PowerPoint</Application>
  <PresentationFormat>On-screen Show (4:3)</PresentationFormat>
  <Paragraphs>222</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Open Sans</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¡TENEMOS PROBLEMAS! </vt:lpstr>
      <vt:lpstr>PowerPoint Presentation</vt:lpstr>
      <vt:lpstr>PowerPoint Presentation</vt:lpstr>
      <vt:lpstr>PowerPoint Presentation</vt:lpstr>
      <vt:lpstr>¿Qué es la ecoinformática?</vt:lpstr>
      <vt:lpstr>Objetivos</vt:lpstr>
      <vt:lpstr>PowerPoint Presentation</vt:lpstr>
      <vt:lpstr>PowerPoint Presentation</vt:lpstr>
      <vt:lpstr>PowerPoint Presentation</vt:lpstr>
      <vt:lpstr>PowerPoint Presentation</vt:lpstr>
      <vt:lpstr>Objetivos generales de la asignatura</vt:lpstr>
      <vt:lpstr>Objetivos específicos</vt:lpstr>
      <vt:lpstr>PowerPoint Presentation</vt:lpstr>
      <vt:lpstr>PowerPoint Presentation</vt:lpstr>
      <vt:lpstr>Evaluación y calificación.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Francisco Javier Bonet García</cp:lastModifiedBy>
  <cp:revision>8</cp:revision>
  <dcterms:modified xsi:type="dcterms:W3CDTF">2024-01-09T12:55:27Z</dcterms:modified>
</cp:coreProperties>
</file>